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80" r:id="rId4"/>
    <p:sldId id="351" r:id="rId5"/>
    <p:sldId id="355" r:id="rId6"/>
    <p:sldId id="258" r:id="rId7"/>
    <p:sldId id="259" r:id="rId8"/>
    <p:sldId id="342" r:id="rId9"/>
    <p:sldId id="260" r:id="rId10"/>
    <p:sldId id="261" r:id="rId11"/>
    <p:sldId id="356" r:id="rId12"/>
    <p:sldId id="357" r:id="rId13"/>
    <p:sldId id="353" r:id="rId14"/>
    <p:sldId id="354" r:id="rId15"/>
    <p:sldId id="262" r:id="rId16"/>
    <p:sldId id="263" r:id="rId17"/>
    <p:sldId id="350" r:id="rId18"/>
    <p:sldId id="352" r:id="rId19"/>
    <p:sldId id="28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EA36"/>
    <a:srgbClr val="F80017"/>
    <a:srgbClr val="A4F83C"/>
    <a:srgbClr val="1616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50" autoAdjust="0"/>
  </p:normalViewPr>
  <p:slideViewPr>
    <p:cSldViewPr snapToGrid="0" snapToObjects="1">
      <p:cViewPr>
        <p:scale>
          <a:sx n="59" d="100"/>
          <a:sy n="59" d="100"/>
        </p:scale>
        <p:origin x="-159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58111353102139"/>
          <c:y val="0.0"/>
          <c:w val="0.700095632992684"/>
          <c:h val="1.0"/>
        </c:manualLayout>
      </c:layout>
      <c:pieChart>
        <c:varyColors val="1"/>
        <c:ser>
          <c:idx val="0"/>
          <c:order val="0"/>
          <c:tx>
            <c:strRef>
              <c:f>Sheet1!$B$1</c:f>
              <c:strCache>
                <c:ptCount val="1"/>
                <c:pt idx="0">
                  <c:v>Non-Fatal Injuries </c:v>
                </c:pt>
              </c:strCache>
            </c:strRef>
          </c:tx>
          <c:explosion val="47"/>
          <c:dPt>
            <c:idx val="0"/>
            <c:bubble3D val="0"/>
            <c:explosion val="0"/>
          </c:dPt>
          <c:dPt>
            <c:idx val="1"/>
            <c:bubble3D val="0"/>
            <c:explosion val="0"/>
          </c:dPt>
          <c:dPt>
            <c:idx val="2"/>
            <c:bubble3D val="0"/>
            <c:explosion val="0"/>
          </c:dPt>
          <c:dPt>
            <c:idx val="3"/>
            <c:bubble3D val="0"/>
            <c:explosion val="0"/>
          </c:dPt>
          <c:dPt>
            <c:idx val="4"/>
            <c:bubble3D val="0"/>
            <c:explosion val="64"/>
            <c:spPr>
              <a:solidFill>
                <a:sysClr val="windowText" lastClr="000000"/>
              </a:solidFill>
            </c:spPr>
          </c:dPt>
          <c:cat>
            <c:strRef>
              <c:f>Sheet1!$A$2:$A$6</c:f>
              <c:strCache>
                <c:ptCount val="5"/>
                <c:pt idx="0">
                  <c:v>Sprains &amp; Breaks</c:v>
                </c:pt>
                <c:pt idx="1">
                  <c:v>Falls</c:v>
                </c:pt>
                <c:pt idx="2">
                  <c:v>Struck by Object</c:v>
                </c:pt>
                <c:pt idx="3">
                  <c:v>other</c:v>
                </c:pt>
                <c:pt idx="4">
                  <c:v>Electrical Shock/Burn</c:v>
                </c:pt>
              </c:strCache>
            </c:strRef>
          </c:cat>
          <c:val>
            <c:numRef>
              <c:f>Sheet1!$B$2:$B$6</c:f>
              <c:numCache>
                <c:formatCode>General</c:formatCode>
                <c:ptCount val="5"/>
                <c:pt idx="0">
                  <c:v>820300.0</c:v>
                </c:pt>
                <c:pt idx="1">
                  <c:v>255900.0</c:v>
                </c:pt>
                <c:pt idx="2">
                  <c:v>138530.0</c:v>
                </c:pt>
                <c:pt idx="3">
                  <c:v>86930.0</c:v>
                </c:pt>
                <c:pt idx="4">
                  <c:v>1890.0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E2D345-11A6-0F49-B4B1-7197653B01C8}" type="datetimeFigureOut">
              <a:rPr lang="en-US" smtClean="0"/>
              <a:t>3/16/15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377FBD-82F1-0942-9ABF-DDED753997A5}" type="slidenum">
              <a:rPr lang="en-US" smtClean="0"/>
              <a:t>‹#›</a:t>
            </a:fld>
            <a:endParaRPr lang="en-US"/>
          </a:p>
        </p:txBody>
      </p:sp>
    </p:spTree>
    <p:extLst>
      <p:ext uri="{BB962C8B-B14F-4D97-AF65-F5344CB8AC3E}">
        <p14:creationId xmlns:p14="http://schemas.microsoft.com/office/powerpoint/2010/main" val="16991182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3BAACC-2A9F-E84E-B6EE-3A2AEA4318F0}" type="datetimeFigureOut">
              <a:rPr lang="en-US" smtClean="0"/>
              <a:t>3/16/15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84AB3-7681-D743-88F3-2C10F541A8EC}" type="slidenum">
              <a:rPr lang="en-US" smtClean="0"/>
              <a:t>‹#›</a:t>
            </a:fld>
            <a:endParaRPr lang="en-US"/>
          </a:p>
        </p:txBody>
      </p:sp>
    </p:spTree>
    <p:extLst>
      <p:ext uri="{BB962C8B-B14F-4D97-AF65-F5344CB8AC3E}">
        <p14:creationId xmlns:p14="http://schemas.microsoft.com/office/powerpoint/2010/main" val="17898947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your time today. I understand that we have X min with Y minutes of Q&amp;A – correct?</a:t>
            </a:r>
          </a:p>
          <a:p>
            <a:endParaRPr lang="en-US" baseline="0" dirty="0" smtClean="0"/>
          </a:p>
          <a:p>
            <a:r>
              <a:rPr lang="en-US" baseline="0" dirty="0" smtClean="0"/>
              <a:t>OK, What I plan to discuss with you today is</a:t>
            </a:r>
          </a:p>
          <a:p>
            <a:r>
              <a:rPr lang="en-US" baseline="0" dirty="0" smtClean="0"/>
              <a:t> -- an Overview of Electrical Safety, and what makes it a totally different animal than other Hazards that you are confronted with in the workplace</a:t>
            </a:r>
          </a:p>
          <a:p>
            <a:r>
              <a:rPr lang="en-US" baseline="0" dirty="0" smtClean="0"/>
              <a:t> -- an Overview of Hazard and Risk – what the difference is, where they overlap, why it matters</a:t>
            </a:r>
          </a:p>
          <a:p>
            <a:r>
              <a:rPr lang="en-US" baseline="0" dirty="0" smtClean="0"/>
              <a:t> -- an Overview of what Risk Mitigation is, what this foundational concept means for your electrical safety program</a:t>
            </a:r>
          </a:p>
          <a:p>
            <a:endParaRPr lang="en-US" baseline="0" dirty="0" smtClean="0"/>
          </a:p>
          <a:p>
            <a:r>
              <a:rPr lang="en-US" baseline="0" dirty="0" smtClean="0"/>
              <a:t>Is that about what you were expecting?</a:t>
            </a:r>
          </a:p>
          <a:p>
            <a:r>
              <a:rPr lang="en-US" baseline="0" dirty="0" smtClean="0"/>
              <a:t>Is there anything else you’d like to discuss?</a:t>
            </a:r>
          </a:p>
          <a:p>
            <a:r>
              <a:rPr lang="en-US" baseline="0" dirty="0" smtClean="0"/>
              <a:t>Anything you want me to address while you have me?</a:t>
            </a:r>
          </a:p>
          <a:p>
            <a:endParaRPr lang="en-US" baseline="0" dirty="0" smtClean="0"/>
          </a:p>
          <a:p>
            <a:r>
              <a:rPr lang="en-US" baseline="0" dirty="0" smtClean="0"/>
              <a:t>…Great, then first -- Who am I? Why am I qualified to talk with you about this?</a:t>
            </a:r>
            <a:endParaRPr lang="en-US" dirty="0"/>
          </a:p>
        </p:txBody>
      </p:sp>
      <p:sp>
        <p:nvSpPr>
          <p:cNvPr id="4" name="Slide Number Placeholder 3"/>
          <p:cNvSpPr>
            <a:spLocks noGrp="1"/>
          </p:cNvSpPr>
          <p:nvPr>
            <p:ph type="sldNum" sz="quarter" idx="10"/>
          </p:nvPr>
        </p:nvSpPr>
        <p:spPr/>
        <p:txBody>
          <a:bodyPr/>
          <a:lstStyle/>
          <a:p>
            <a:fld id="{CD084AB3-7681-D743-88F3-2C10F541A8EC}" type="slidenum">
              <a:rPr lang="en-US" smtClean="0"/>
              <a:t>2</a:t>
            </a:fld>
            <a:endParaRPr lang="en-US"/>
          </a:p>
        </p:txBody>
      </p:sp>
    </p:spTree>
    <p:extLst>
      <p:ext uri="{BB962C8B-B14F-4D97-AF65-F5344CB8AC3E}">
        <p14:creationId xmlns:p14="http://schemas.microsoft.com/office/powerpoint/2010/main" val="750300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look at the</a:t>
            </a:r>
            <a:r>
              <a:rPr lang="en-US" baseline="0" dirty="0" smtClean="0"/>
              <a:t> concepts of Hazard and Risk.</a:t>
            </a:r>
          </a:p>
          <a:p>
            <a:endParaRPr lang="en-US" baseline="0" dirty="0" smtClean="0"/>
          </a:p>
          <a:p>
            <a:r>
              <a:rPr lang="en-US" baseline="0" dirty="0" smtClean="0"/>
              <a:t>For years these concepts were muddled together in NFPA 70E</a:t>
            </a:r>
          </a:p>
          <a:p>
            <a:r>
              <a:rPr lang="en-US" baseline="0" dirty="0" smtClean="0"/>
              <a:t>  -- Remember the “Hazard/Risk Category” or HRC?</a:t>
            </a:r>
          </a:p>
          <a:p>
            <a:r>
              <a:rPr lang="en-US" baseline="0" dirty="0" smtClean="0"/>
              <a:t>  -- Every other safety standard kept these two concepts separate, but we managed to merge and confuse them</a:t>
            </a:r>
          </a:p>
          <a:p>
            <a:r>
              <a:rPr lang="en-US" baseline="0" dirty="0" smtClean="0"/>
              <a:t>      -- Well that’s changed now, and the last couple revisions have worked to separate the two concept</a:t>
            </a:r>
          </a:p>
          <a:p>
            <a:endParaRPr lang="en-US" baseline="0" dirty="0" smtClean="0"/>
          </a:p>
          <a:p>
            <a:r>
              <a:rPr lang="en-US" baseline="0" dirty="0" smtClean="0"/>
              <a:t>Let’s have a look…</a:t>
            </a:r>
            <a:endParaRPr lang="en-US" dirty="0"/>
          </a:p>
        </p:txBody>
      </p:sp>
      <p:sp>
        <p:nvSpPr>
          <p:cNvPr id="4" name="Slide Number Placeholder 3"/>
          <p:cNvSpPr>
            <a:spLocks noGrp="1"/>
          </p:cNvSpPr>
          <p:nvPr>
            <p:ph type="sldNum" sz="quarter" idx="10"/>
          </p:nvPr>
        </p:nvSpPr>
        <p:spPr/>
        <p:txBody>
          <a:bodyPr/>
          <a:lstStyle/>
          <a:p>
            <a:fld id="{CD084AB3-7681-D743-88F3-2C10F541A8EC}" type="slidenum">
              <a:rPr lang="en-US" smtClean="0"/>
              <a:t>12</a:t>
            </a:fld>
            <a:endParaRPr lang="en-US"/>
          </a:p>
        </p:txBody>
      </p:sp>
    </p:spTree>
    <p:extLst>
      <p:ext uri="{BB962C8B-B14F-4D97-AF65-F5344CB8AC3E}">
        <p14:creationId xmlns:p14="http://schemas.microsoft.com/office/powerpoint/2010/main" val="199870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definition, a</a:t>
            </a:r>
            <a:r>
              <a:rPr lang="en-US" baseline="0" dirty="0" smtClean="0"/>
              <a:t> Hazard is the SOURCE of possible injury or damage to health.</a:t>
            </a:r>
          </a:p>
          <a:p>
            <a:endParaRPr lang="en-US" baseline="0" dirty="0" smtClean="0"/>
          </a:p>
          <a:p>
            <a:r>
              <a:rPr lang="en-US" baseline="0" dirty="0" smtClean="0"/>
              <a:t>So a Hazard is something we IDENTIFY – </a:t>
            </a:r>
            <a:r>
              <a:rPr lang="en-US" baseline="0" dirty="0" err="1" smtClean="0"/>
              <a:t>ie</a:t>
            </a:r>
            <a:r>
              <a:rPr lang="en-US" baseline="0" dirty="0" smtClean="0"/>
              <a:t>. a “Shock Hazard” or an “Arc Flash Hazard” </a:t>
            </a:r>
            <a:endParaRPr lang="en-US" dirty="0"/>
          </a:p>
        </p:txBody>
      </p:sp>
      <p:sp>
        <p:nvSpPr>
          <p:cNvPr id="4" name="Slide Number Placeholder 3"/>
          <p:cNvSpPr>
            <a:spLocks noGrp="1"/>
          </p:cNvSpPr>
          <p:nvPr>
            <p:ph type="sldNum" sz="quarter" idx="10"/>
          </p:nvPr>
        </p:nvSpPr>
        <p:spPr/>
        <p:txBody>
          <a:bodyPr/>
          <a:lstStyle/>
          <a:p>
            <a:fld id="{CD084AB3-7681-D743-88F3-2C10F541A8EC}" type="slidenum">
              <a:rPr lang="en-US" smtClean="0"/>
              <a:t>13</a:t>
            </a:fld>
            <a:endParaRPr lang="en-US"/>
          </a:p>
        </p:txBody>
      </p:sp>
    </p:spTree>
    <p:extLst>
      <p:ext uri="{BB962C8B-B14F-4D97-AF65-F5344CB8AC3E}">
        <p14:creationId xmlns:p14="http://schemas.microsoft.com/office/powerpoint/2010/main" val="137944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Definition, a RISK </a:t>
            </a:r>
            <a:r>
              <a:rPr lang="en-US" baseline="0" dirty="0" smtClean="0"/>
              <a:t>refers to a COMBINATION of both the LIKELIHOOD of injury occurrence… and the SEVERITY</a:t>
            </a:r>
          </a:p>
          <a:p>
            <a:endParaRPr lang="en-US" baseline="0" dirty="0" smtClean="0"/>
          </a:p>
          <a:p>
            <a:r>
              <a:rPr lang="en-US" baseline="0" dirty="0" smtClean="0"/>
              <a:t>So a RISK is something we </a:t>
            </a:r>
            <a:r>
              <a:rPr lang="en-US" baseline="0" dirty="0" smtClean="0"/>
              <a:t>ASSESS -- as </a:t>
            </a:r>
            <a:r>
              <a:rPr lang="en-US" baseline="0" dirty="0" smtClean="0"/>
              <a:t>in an </a:t>
            </a:r>
            <a:r>
              <a:rPr lang="en-US" baseline="0" dirty="0" smtClean="0"/>
              <a:t>“Arc </a:t>
            </a:r>
            <a:r>
              <a:rPr lang="en-US" baseline="0" dirty="0" smtClean="0"/>
              <a:t>Flash Risk Assessment</a:t>
            </a:r>
            <a:r>
              <a:rPr lang="en-US" baseline="0" dirty="0" smtClean="0"/>
              <a:t>.”</a:t>
            </a:r>
            <a:endParaRPr lang="en-US" baseline="0" dirty="0" smtClean="0"/>
          </a:p>
          <a:p>
            <a:endParaRPr lang="en-US" baseline="0" dirty="0" smtClean="0"/>
          </a:p>
          <a:p>
            <a:r>
              <a:rPr lang="en-US" baseline="0" dirty="0" smtClean="0"/>
              <a:t>-- You will notice that the SEVERITY part of the ARC FLASH RISK ASSESSMENT is done for you by </a:t>
            </a:r>
            <a:r>
              <a:rPr lang="en-US" baseline="0" dirty="0" smtClean="0"/>
              <a:t>quantifying an listing </a:t>
            </a:r>
            <a:r>
              <a:rPr lang="en-US" baseline="0" dirty="0" smtClean="0"/>
              <a:t>the </a:t>
            </a:r>
            <a:r>
              <a:rPr lang="en-US" baseline="0" dirty="0" smtClean="0"/>
              <a:t>Cal/cm2 of </a:t>
            </a:r>
            <a:r>
              <a:rPr lang="en-US" baseline="0" dirty="0" smtClean="0"/>
              <a:t>the potential arc flash in </a:t>
            </a:r>
            <a:r>
              <a:rPr lang="en-US" baseline="0" dirty="0" smtClean="0"/>
              <a:t>on </a:t>
            </a:r>
            <a:r>
              <a:rPr lang="en-US" baseline="0" dirty="0" smtClean="0"/>
              <a:t>the Arc Flash Risk Assessment Label.</a:t>
            </a:r>
          </a:p>
          <a:p>
            <a:r>
              <a:rPr lang="en-US" baseline="0" dirty="0" smtClean="0"/>
              <a:t>    -- Similarly, if Arc Flash Risk Assessment Labels are not available, the tables in 70E prescribe PPE levels based on equipment </a:t>
            </a:r>
            <a:r>
              <a:rPr lang="en-US" baseline="0" dirty="0" smtClean="0"/>
              <a:t>class</a:t>
            </a:r>
            <a:endParaRPr lang="en-US" baseline="0" dirty="0" smtClean="0"/>
          </a:p>
          <a:p>
            <a:r>
              <a:rPr lang="en-US" baseline="0" dirty="0" smtClean="0"/>
              <a:t>-- You will find two other tables in 70E that help to assess the LIKELIHOOD part of risk:</a:t>
            </a:r>
          </a:p>
          <a:p>
            <a:r>
              <a:rPr lang="en-US" baseline="0" dirty="0" smtClean="0"/>
              <a:t>    -- One that requires the worker to consider the likelihood that a task will trigger an arc, and then to consider the installation, maintenance and condition of the equipment prior to performing that task.</a:t>
            </a:r>
          </a:p>
          <a:p>
            <a:r>
              <a:rPr lang="en-US" baseline="0" dirty="0" smtClean="0"/>
              <a:t>    -- Another table that helps the worker to gauge working distances from exposed conductors to reduce the likelihood of shock hazard at various </a:t>
            </a:r>
            <a:r>
              <a:rPr lang="en-US" baseline="0" dirty="0" smtClean="0"/>
              <a:t>voltages</a:t>
            </a:r>
          </a:p>
        </p:txBody>
      </p:sp>
      <p:sp>
        <p:nvSpPr>
          <p:cNvPr id="4" name="Slide Number Placeholder 3"/>
          <p:cNvSpPr>
            <a:spLocks noGrp="1"/>
          </p:cNvSpPr>
          <p:nvPr>
            <p:ph type="sldNum" sz="quarter" idx="10"/>
          </p:nvPr>
        </p:nvSpPr>
        <p:spPr/>
        <p:txBody>
          <a:bodyPr/>
          <a:lstStyle/>
          <a:p>
            <a:fld id="{CD084AB3-7681-D743-88F3-2C10F541A8EC}" type="slidenum">
              <a:rPr lang="en-US" smtClean="0"/>
              <a:t>14</a:t>
            </a:fld>
            <a:endParaRPr lang="en-US"/>
          </a:p>
        </p:txBody>
      </p:sp>
    </p:spTree>
    <p:extLst>
      <p:ext uri="{BB962C8B-B14F-4D97-AF65-F5344CB8AC3E}">
        <p14:creationId xmlns:p14="http://schemas.microsoft.com/office/powerpoint/2010/main" val="1694128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little quiz:</a:t>
            </a:r>
          </a:p>
          <a:p>
            <a:endParaRPr lang="en-US" dirty="0" smtClean="0"/>
          </a:p>
          <a:p>
            <a:r>
              <a:rPr lang="en-US" dirty="0" smtClean="0"/>
              <a:t>This</a:t>
            </a:r>
            <a:r>
              <a:rPr lang="en-US" baseline="0" dirty="0" smtClean="0"/>
              <a:t> NOT my wife, although it very well could be based on the way she appears to be driving.</a:t>
            </a:r>
          </a:p>
          <a:p>
            <a:endParaRPr lang="en-US" baseline="0" dirty="0" smtClean="0"/>
          </a:p>
          <a:p>
            <a:r>
              <a:rPr lang="en-US" baseline="0" dirty="0" smtClean="0"/>
              <a:t>In this picture, w</a:t>
            </a:r>
            <a:r>
              <a:rPr lang="en-US" dirty="0" smtClean="0"/>
              <a:t>hat </a:t>
            </a:r>
            <a:r>
              <a:rPr lang="en-US" dirty="0" smtClean="0"/>
              <a:t>is Hazard &amp; what is Risk?</a:t>
            </a:r>
          </a:p>
          <a:p>
            <a:r>
              <a:rPr lang="en-US" dirty="0" smtClean="0"/>
              <a:t>  -</a:t>
            </a:r>
            <a:r>
              <a:rPr lang="en-US" dirty="0" smtClean="0"/>
              <a:t>- </a:t>
            </a:r>
            <a:r>
              <a:rPr lang="en-US" dirty="0" smtClean="0"/>
              <a:t>The Hazard </a:t>
            </a:r>
            <a:r>
              <a:rPr lang="en-US" dirty="0" smtClean="0"/>
              <a:t>here </a:t>
            </a:r>
            <a:r>
              <a:rPr lang="en-US" dirty="0" smtClean="0"/>
              <a:t>is a car crash… or the inertia /</a:t>
            </a:r>
            <a:r>
              <a:rPr lang="en-US" baseline="0" dirty="0" smtClean="0"/>
              <a:t> crash energy that would be generated</a:t>
            </a:r>
            <a:endParaRPr lang="en-US" dirty="0" smtClean="0"/>
          </a:p>
          <a:p>
            <a:r>
              <a:rPr lang="en-US" dirty="0" smtClean="0"/>
              <a:t>  -</a:t>
            </a:r>
            <a:r>
              <a:rPr lang="en-US" dirty="0" smtClean="0"/>
              <a:t>- </a:t>
            </a:r>
            <a:r>
              <a:rPr lang="en-US" dirty="0" smtClean="0"/>
              <a:t>The Risks </a:t>
            </a:r>
            <a:r>
              <a:rPr lang="en-US" dirty="0" smtClean="0"/>
              <a:t>are </a:t>
            </a:r>
            <a:r>
              <a:rPr lang="en-US" dirty="0" smtClean="0"/>
              <a:t>her reckless behaviors, road conditions, vehicle condition, speed, etc.</a:t>
            </a:r>
          </a:p>
          <a:p>
            <a:r>
              <a:rPr lang="en-US" baseline="0" dirty="0" smtClean="0"/>
              <a:t>      -- …Those things that could influence or cause the release of that crash energy.</a:t>
            </a:r>
          </a:p>
          <a:p>
            <a:endParaRPr lang="en-US" baseline="0" dirty="0" smtClean="0"/>
          </a:p>
          <a:p>
            <a:r>
              <a:rPr lang="en-US" baseline="0" dirty="0" smtClean="0"/>
              <a:t>Now let’s look at ways that we can keep ourselves safe… FROM HER</a:t>
            </a:r>
            <a:endParaRPr lang="en-US" dirty="0" smtClean="0"/>
          </a:p>
        </p:txBody>
      </p:sp>
      <p:sp>
        <p:nvSpPr>
          <p:cNvPr id="4" name="Slide Number Placeholder 3"/>
          <p:cNvSpPr>
            <a:spLocks noGrp="1"/>
          </p:cNvSpPr>
          <p:nvPr>
            <p:ph type="sldNum" sz="quarter" idx="10"/>
          </p:nvPr>
        </p:nvSpPr>
        <p:spPr/>
        <p:txBody>
          <a:bodyPr/>
          <a:lstStyle/>
          <a:p>
            <a:fld id="{0FC0FAF5-AA4C-AF4C-87C5-D7632A79DA99}" type="slidenum">
              <a:rPr lang="en-US" smtClean="0"/>
              <a:t>15</a:t>
            </a:fld>
            <a:endParaRPr lang="en-US"/>
          </a:p>
        </p:txBody>
      </p:sp>
    </p:spTree>
    <p:extLst>
      <p:ext uri="{BB962C8B-B14F-4D97-AF65-F5344CB8AC3E}">
        <p14:creationId xmlns:p14="http://schemas.microsoft.com/office/powerpoint/2010/main" val="190453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ANSI</a:t>
            </a:r>
            <a:r>
              <a:rPr lang="en-US" baseline="0" dirty="0" smtClean="0"/>
              <a:t> Z10 is a foundational document at the heart of practically all safety standards. It is referenced throughout NFPA 70E and CSA Z462.</a:t>
            </a:r>
          </a:p>
          <a:p>
            <a:r>
              <a:rPr lang="en-US" baseline="0" dirty="0" smtClean="0"/>
              <a:t>  -- One of the things it seeks to do is systematize safety and make it a “manageable” science</a:t>
            </a:r>
          </a:p>
          <a:p>
            <a:r>
              <a:rPr lang="en-US" baseline="0" dirty="0" smtClean="0"/>
              <a:t>  -- The </a:t>
            </a:r>
            <a:r>
              <a:rPr lang="en-US" dirty="0" smtClean="0"/>
              <a:t>Hierarchy </a:t>
            </a:r>
            <a:r>
              <a:rPr lang="en-US" dirty="0" smtClean="0"/>
              <a:t>of Risk Controls </a:t>
            </a:r>
            <a:r>
              <a:rPr lang="en-US" dirty="0" smtClean="0"/>
              <a:t>(in </a:t>
            </a:r>
            <a:r>
              <a:rPr lang="en-US" dirty="0" smtClean="0"/>
              <a:t>ANSI </a:t>
            </a:r>
            <a:r>
              <a:rPr lang="en-US" dirty="0" smtClean="0"/>
              <a:t>Z10 &amp; referenced in</a:t>
            </a:r>
            <a:r>
              <a:rPr lang="en-US" baseline="0" dirty="0" smtClean="0"/>
              <a:t> </a:t>
            </a:r>
            <a:r>
              <a:rPr lang="en-US" baseline="0" dirty="0" smtClean="0"/>
              <a:t>70E </a:t>
            </a:r>
            <a:r>
              <a:rPr lang="en-US" baseline="0" dirty="0" smtClean="0"/>
              <a:t>Annexes) is a systematic method of controlling risks to protect personnel</a:t>
            </a:r>
          </a:p>
          <a:p>
            <a:r>
              <a:rPr lang="en-US" baseline="0" dirty="0" smtClean="0"/>
              <a:t>  -- Note it is a HIERARCHY of Risk Control – not a random list</a:t>
            </a:r>
          </a:p>
          <a:p>
            <a:r>
              <a:rPr lang="en-US" baseline="0" dirty="0" smtClean="0"/>
              <a:t>     -- That means that the higher order controls are MORE EFFECTIVE at controlling risk than are lower orders</a:t>
            </a:r>
          </a:p>
          <a:p>
            <a:r>
              <a:rPr lang="en-US" baseline="0" dirty="0" smtClean="0"/>
              <a:t>     -- It lists these controls from most effective (coincidently most proactive), to least effective (coincidently more reactive)</a:t>
            </a:r>
          </a:p>
          <a:p>
            <a:r>
              <a:rPr lang="en-US" baseline="0" dirty="0" smtClean="0"/>
              <a:t>     -- This is not to say that any of the controls are more or less IMPORTANT than the others, even the lowest order of control, while least effective, is critically important if it is your last line of defense. </a:t>
            </a:r>
            <a:endParaRPr lang="en-US" baseline="0" dirty="0" smtClean="0"/>
          </a:p>
          <a:p>
            <a:endParaRPr lang="en-US" baseline="0" dirty="0" smtClean="0"/>
          </a:p>
          <a:p>
            <a:r>
              <a:rPr lang="en-US" baseline="0" dirty="0" smtClean="0"/>
              <a:t>OK – So what is the most effective way NOT to get injured a car crash with that girl? That’s right – Don’t get in the car!!! We call that “ELIMINATING THE HAZARD” </a:t>
            </a:r>
          </a:p>
          <a:p>
            <a:r>
              <a:rPr lang="en-US" baseline="0" dirty="0" smtClean="0"/>
              <a:t>  -- What do we call this in the world of electrical safety? </a:t>
            </a:r>
            <a:r>
              <a:rPr lang="en-US" baseline="0" dirty="0" err="1" smtClean="0"/>
              <a:t>Deenergize</a:t>
            </a:r>
            <a:r>
              <a:rPr lang="en-US" baseline="0" dirty="0" smtClean="0"/>
              <a:t>, that’s right… turn the gear OFF. It’s actually the first and most important (and overlooked) directive in 70E. </a:t>
            </a:r>
          </a:p>
          <a:p>
            <a:endParaRPr lang="en-US" baseline="0" dirty="0" smtClean="0"/>
          </a:p>
          <a:p>
            <a:r>
              <a:rPr lang="en-US" baseline="0" dirty="0" smtClean="0"/>
              <a:t>Now if you can’t Eliminate the hazard, you are going to use a suite of the following 5 controls, with emphasis on the higher orders where possible.</a:t>
            </a:r>
          </a:p>
          <a:p>
            <a:endParaRPr lang="en-US" baseline="0" dirty="0" smtClean="0"/>
          </a:p>
          <a:p>
            <a:r>
              <a:rPr lang="en-US" baseline="0" dirty="0" smtClean="0"/>
              <a:t>#2:  We can’t stay in bed our whole lives though, can we? No. We need to drive to work. So when we do, we substitute the hazard with a lower form of the hazard. When we are in the city or around neighborhoods we have  higher likelihood of a crash so do we drive faster or slower – we drive slower because in the even the we release the hazard, it will be a lower crash energy. </a:t>
            </a:r>
          </a:p>
          <a:p>
            <a:r>
              <a:rPr lang="en-US" baseline="0" dirty="0" smtClean="0"/>
              <a:t>  -- In our business we Substitute by using AUTOMATED RACKING &amp; UNRACKING, right. That way we can set the robot up in front of the breaker, walk 50 feet to the end of the line-up, and rack or </a:t>
            </a:r>
            <a:r>
              <a:rPr lang="en-US" baseline="0" dirty="0" err="1" smtClean="0"/>
              <a:t>unrack</a:t>
            </a:r>
            <a:r>
              <a:rPr lang="en-US" baseline="0" dirty="0" smtClean="0"/>
              <a:t> – a very dangerous task. But by increasing working distance we decrease energy exposure, right?</a:t>
            </a:r>
          </a:p>
          <a:p>
            <a:endParaRPr lang="en-US" baseline="0" dirty="0" smtClean="0"/>
          </a:p>
          <a:p>
            <a:r>
              <a:rPr lang="en-US" baseline="0" dirty="0" smtClean="0"/>
              <a:t>#3: The third most effective way to mitigate risk is with engineering controls. What are these in your car? Crumple zones to redirect energy, seatbelt, airbags, anti-lock breaks, etc. Now engineering controls are not as sure-fire as reducing speed, but they are no less important.</a:t>
            </a:r>
          </a:p>
          <a:p>
            <a:r>
              <a:rPr lang="en-US" baseline="0" dirty="0" smtClean="0"/>
              <a:t>  -- What are some examples of this in our world? Arc resistant switchgear, current limiting fuses, high-speed relays, high-resistance grounding…</a:t>
            </a:r>
          </a:p>
          <a:p>
            <a:endParaRPr lang="en-US" baseline="0" dirty="0" smtClean="0"/>
          </a:p>
          <a:p>
            <a:r>
              <a:rPr lang="en-US" dirty="0" smtClean="0"/>
              <a:t>#4: Less effective, but no less important are warnings – speed limits, curve ahead, yield…</a:t>
            </a:r>
          </a:p>
          <a:p>
            <a:r>
              <a:rPr lang="en-US" dirty="0" smtClean="0"/>
              <a:t>  -- Anyone see these Arc Flash Risk Assessment Labels going up on all the electrical equipment now, warning of the hazards?</a:t>
            </a:r>
          </a:p>
          <a:p>
            <a:endParaRPr lang="en-US" dirty="0" smtClean="0"/>
          </a:p>
          <a:p>
            <a:r>
              <a:rPr lang="en-US" dirty="0" smtClean="0"/>
              <a:t>#5: Administrative controls – we send our kids to Driver’s Ed classes, we have traffic laws, </a:t>
            </a:r>
            <a:r>
              <a:rPr lang="en-US" dirty="0" err="1" smtClean="0"/>
              <a:t>etc</a:t>
            </a:r>
            <a:endParaRPr lang="en-US" dirty="0" smtClean="0"/>
          </a:p>
          <a:p>
            <a:r>
              <a:rPr lang="en-US" dirty="0" smtClean="0"/>
              <a:t>  -- In</a:t>
            </a:r>
            <a:r>
              <a:rPr lang="en-US" baseline="0" dirty="0" smtClean="0"/>
              <a:t> the electrical world, we have Energized Work Permits, 70E, arc flash classes, </a:t>
            </a:r>
            <a:r>
              <a:rPr lang="en-US" baseline="0" dirty="0" err="1" smtClean="0"/>
              <a:t>etc</a:t>
            </a:r>
            <a:endParaRPr lang="en-US" baseline="0" dirty="0" smtClean="0"/>
          </a:p>
          <a:p>
            <a:endParaRPr lang="en-US" baseline="0" dirty="0" smtClean="0"/>
          </a:p>
          <a:p>
            <a:r>
              <a:rPr lang="en-US" baseline="0" dirty="0" smtClean="0"/>
              <a:t>#6: So what’s the LEAST effective way to protect yourself? PPE. </a:t>
            </a:r>
            <a:r>
              <a:rPr lang="en-US" baseline="0" dirty="0" err="1" smtClean="0"/>
              <a:t>Nascar</a:t>
            </a:r>
            <a:r>
              <a:rPr lang="en-US" baseline="0" dirty="0" smtClean="0"/>
              <a:t> drivers wear PPE because they are driving at high risk, right? And we use PPE when we have to work energized. But it the least proactive method, basically saying “OK arc flash, give me everything you’ve got, I have my magic fabric to protect me.” Now don’t get me wrong – PPE is critically important… as your LAST LINE of DEFENSE. It saves lives every day, but </a:t>
            </a:r>
            <a:r>
              <a:rPr lang="en-US" baseline="0" dirty="0" err="1" smtClean="0"/>
              <a:t>wouldn</a:t>
            </a:r>
            <a:r>
              <a:rPr lang="fr-FR" baseline="0" dirty="0" smtClean="0"/>
              <a:t>’</a:t>
            </a:r>
            <a:r>
              <a:rPr lang="en-US" baseline="0" dirty="0" smtClean="0"/>
              <a:t>t you be better off avoiding the hazard by eliminating it?</a:t>
            </a:r>
          </a:p>
          <a:p>
            <a:endParaRPr lang="en-US" baseline="0" dirty="0" smtClean="0"/>
          </a:p>
          <a:p>
            <a:r>
              <a:rPr lang="en-US" baseline="0" dirty="0" smtClean="0"/>
              <a:t>Now let me ask you – where did your company spend it’s money 1</a:t>
            </a:r>
            <a:r>
              <a:rPr lang="en-US" baseline="30000" dirty="0" smtClean="0"/>
              <a:t>st</a:t>
            </a:r>
            <a:r>
              <a:rPr lang="en-US" baseline="0" dirty="0" smtClean="0"/>
              <a:t>? (PPE)</a:t>
            </a:r>
          </a:p>
          <a:p>
            <a:r>
              <a:rPr lang="en-US" baseline="0" dirty="0" smtClean="0"/>
              <a:t>And then they probably paid for training? </a:t>
            </a:r>
          </a:p>
          <a:p>
            <a:r>
              <a:rPr lang="en-US" baseline="0" dirty="0" smtClean="0"/>
              <a:t>And then the arc flash stickers?</a:t>
            </a:r>
          </a:p>
          <a:p>
            <a:r>
              <a:rPr lang="en-US" baseline="0" dirty="0" smtClean="0"/>
              <a:t>Why are we starting at the bottom when we are supposed to use top order controls?</a:t>
            </a:r>
            <a:endParaRPr lang="en-US" dirty="0"/>
          </a:p>
        </p:txBody>
      </p:sp>
      <p:sp>
        <p:nvSpPr>
          <p:cNvPr id="4" name="Slide Number Placeholder 3"/>
          <p:cNvSpPr>
            <a:spLocks noGrp="1"/>
          </p:cNvSpPr>
          <p:nvPr>
            <p:ph type="sldNum" sz="quarter" idx="10"/>
          </p:nvPr>
        </p:nvSpPr>
        <p:spPr/>
        <p:txBody>
          <a:bodyPr/>
          <a:lstStyle/>
          <a:p>
            <a:fld id="{0FC0FAF5-AA4C-AF4C-87C5-D7632A79DA99}" type="slidenum">
              <a:rPr lang="en-US" smtClean="0"/>
              <a:t>16</a:t>
            </a:fld>
            <a:endParaRPr lang="en-US"/>
          </a:p>
        </p:txBody>
      </p:sp>
    </p:spTree>
    <p:extLst>
      <p:ext uri="{BB962C8B-B14F-4D97-AF65-F5344CB8AC3E}">
        <p14:creationId xmlns:p14="http://schemas.microsoft.com/office/powerpoint/2010/main" val="322428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where do closed-panel</a:t>
            </a:r>
            <a:r>
              <a:rPr lang="en-US" baseline="0" dirty="0" smtClean="0"/>
              <a:t> inspection windows fall on that hierarchy?</a:t>
            </a:r>
          </a:p>
          <a:p>
            <a:r>
              <a:rPr lang="en-US" baseline="0" dirty="0" smtClean="0"/>
              <a:t> -- IR windows, visual inspection windows, ultrasound ports…</a:t>
            </a:r>
          </a:p>
          <a:p>
            <a:r>
              <a:rPr lang="en-US" baseline="0" dirty="0" smtClean="0"/>
              <a:t> -- They ELIMINATE the hazardous work tasks, so they are the top order controls.</a:t>
            </a:r>
          </a:p>
          <a:p>
            <a:r>
              <a:rPr lang="en-US" baseline="0" dirty="0" smtClean="0"/>
              <a:t> -- Why open the panels or doors – one of the most dangerous tasks you can do, risking triggering a blast? </a:t>
            </a:r>
          </a:p>
          <a:p>
            <a:r>
              <a:rPr lang="en-US" baseline="0" dirty="0" smtClean="0"/>
              <a:t> -- Why not eliminate the inherently high-risk tasks and not risk triggering the blast?</a:t>
            </a:r>
            <a:endParaRPr lang="en-US" dirty="0"/>
          </a:p>
        </p:txBody>
      </p:sp>
      <p:sp>
        <p:nvSpPr>
          <p:cNvPr id="4" name="Slide Number Placeholder 3"/>
          <p:cNvSpPr>
            <a:spLocks noGrp="1"/>
          </p:cNvSpPr>
          <p:nvPr>
            <p:ph type="sldNum" sz="quarter" idx="10"/>
          </p:nvPr>
        </p:nvSpPr>
        <p:spPr/>
        <p:txBody>
          <a:bodyPr/>
          <a:lstStyle/>
          <a:p>
            <a:fld id="{CD084AB3-7681-D743-88F3-2C10F541A8EC}" type="slidenum">
              <a:rPr lang="en-US" smtClean="0"/>
              <a:t>17</a:t>
            </a:fld>
            <a:endParaRPr lang="en-US"/>
          </a:p>
        </p:txBody>
      </p:sp>
    </p:spTree>
    <p:extLst>
      <p:ext uri="{BB962C8B-B14F-4D97-AF65-F5344CB8AC3E}">
        <p14:creationId xmlns:p14="http://schemas.microsoft.com/office/powerpoint/2010/main" val="231175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Bio</a:t>
            </a:r>
            <a:endParaRPr lang="en-US" dirty="0"/>
          </a:p>
        </p:txBody>
      </p:sp>
      <p:sp>
        <p:nvSpPr>
          <p:cNvPr id="4" name="Slide Number Placeholder 3"/>
          <p:cNvSpPr>
            <a:spLocks noGrp="1"/>
          </p:cNvSpPr>
          <p:nvPr>
            <p:ph type="sldNum" sz="quarter" idx="10"/>
          </p:nvPr>
        </p:nvSpPr>
        <p:spPr/>
        <p:txBody>
          <a:bodyPr/>
          <a:lstStyle/>
          <a:p>
            <a:fld id="{CD084AB3-7681-D743-88F3-2C10F541A8EC}" type="slidenum">
              <a:rPr lang="en-US" smtClean="0"/>
              <a:t>3</a:t>
            </a:fld>
            <a:endParaRPr lang="en-US"/>
          </a:p>
        </p:txBody>
      </p:sp>
    </p:spTree>
    <p:extLst>
      <p:ext uri="{BB962C8B-B14F-4D97-AF65-F5344CB8AC3E}">
        <p14:creationId xmlns:p14="http://schemas.microsoft.com/office/powerpoint/2010/main" val="106510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 On with the presentation…</a:t>
            </a:r>
          </a:p>
          <a:p>
            <a:endParaRPr lang="en-US" dirty="0" smtClean="0"/>
          </a:p>
          <a:p>
            <a:r>
              <a:rPr lang="en-US" dirty="0" smtClean="0"/>
              <a:t>As you are well aware, Electrical Hazards</a:t>
            </a:r>
            <a:r>
              <a:rPr lang="en-US" baseline="0" dirty="0" smtClean="0"/>
              <a:t> are receiving a LOT of attention of late. Why is that? </a:t>
            </a:r>
          </a:p>
          <a:p>
            <a:endParaRPr lang="en-US" baseline="0" dirty="0" smtClean="0"/>
          </a:p>
          <a:p>
            <a:r>
              <a:rPr lang="en-US" baseline="0" dirty="0" smtClean="0"/>
              <a:t>Are you experiencing a high level of electrical injuries here / at your facility?</a:t>
            </a:r>
          </a:p>
          <a:p>
            <a:r>
              <a:rPr lang="en-US" baseline="0" dirty="0" smtClean="0"/>
              <a:t>  -- What? NO??? </a:t>
            </a:r>
          </a:p>
          <a:p>
            <a:r>
              <a:rPr lang="en-US" baseline="0" dirty="0" smtClean="0"/>
              <a:t>  -- Well thank goodness. And thank God you are not alone.</a:t>
            </a:r>
            <a:endParaRPr lang="en-US" dirty="0"/>
          </a:p>
        </p:txBody>
      </p:sp>
      <p:sp>
        <p:nvSpPr>
          <p:cNvPr id="4" name="Slide Number Placeholder 3"/>
          <p:cNvSpPr>
            <a:spLocks noGrp="1"/>
          </p:cNvSpPr>
          <p:nvPr>
            <p:ph type="sldNum" sz="quarter" idx="10"/>
          </p:nvPr>
        </p:nvSpPr>
        <p:spPr/>
        <p:txBody>
          <a:bodyPr/>
          <a:lstStyle/>
          <a:p>
            <a:fld id="{CD084AB3-7681-D743-88F3-2C10F541A8EC}" type="slidenum">
              <a:rPr lang="en-US" smtClean="0"/>
              <a:t>5</a:t>
            </a:fld>
            <a:endParaRPr lang="en-US"/>
          </a:p>
        </p:txBody>
      </p:sp>
    </p:spTree>
    <p:extLst>
      <p:ext uri="{BB962C8B-B14F-4D97-AF65-F5344CB8AC3E}">
        <p14:creationId xmlns:p14="http://schemas.microsoft.com/office/powerpoint/2010/main" val="322707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electrical injuries in the workplace are very RARE, despite all the attention they</a:t>
            </a:r>
            <a:r>
              <a:rPr lang="en-US" baseline="0" dirty="0" smtClean="0"/>
              <a:t> are receiving.</a:t>
            </a:r>
          </a:p>
          <a:p>
            <a:endParaRPr lang="en-US" baseline="0" dirty="0" smtClean="0"/>
          </a:p>
          <a:p>
            <a:r>
              <a:rPr lang="en-US" baseline="0" dirty="0" smtClean="0"/>
              <a:t>If </a:t>
            </a:r>
            <a:r>
              <a:rPr lang="en-US" dirty="0" smtClean="0"/>
              <a:t>Electrically Accidents cause just </a:t>
            </a:r>
            <a:r>
              <a:rPr lang="en-US" baseline="0" dirty="0" smtClean="0"/>
              <a:t>0.16% of all “Non-Fatal Occupational Injuries.”</a:t>
            </a:r>
            <a:r>
              <a:rPr lang="en-US" dirty="0" smtClean="0"/>
              <a:t> </a:t>
            </a:r>
            <a:endParaRPr lang="en-US" baseline="0" dirty="0" smtClean="0"/>
          </a:p>
          <a:p>
            <a:r>
              <a:rPr lang="en-US" baseline="0" dirty="0" smtClean="0"/>
              <a:t>  -- Just 0.16% of job-related injuries, are electrically related</a:t>
            </a:r>
          </a:p>
          <a:p>
            <a:r>
              <a:rPr lang="en-US" baseline="0" dirty="0" smtClean="0"/>
              <a:t>  -- That’s just a sliver of this line here on this Pie Chart!!!</a:t>
            </a:r>
          </a:p>
          <a:p>
            <a:endParaRPr lang="en-US" baseline="0" dirty="0" smtClean="0"/>
          </a:p>
          <a:p>
            <a:r>
              <a:rPr lang="en-US" baseline="0" dirty="0" smtClean="0"/>
              <a:t>Sprains and </a:t>
            </a:r>
            <a:r>
              <a:rPr lang="en-US" dirty="0" smtClean="0"/>
              <a:t>breaks make </a:t>
            </a:r>
            <a:r>
              <a:rPr lang="en-US" dirty="0" smtClean="0"/>
              <a:t>up the majority of non-fatal </a:t>
            </a:r>
            <a:r>
              <a:rPr lang="en-US" dirty="0" smtClean="0"/>
              <a:t>injuries  [Blue]</a:t>
            </a:r>
            <a:endParaRPr lang="en-US" dirty="0" smtClean="0"/>
          </a:p>
          <a:p>
            <a:r>
              <a:rPr lang="en-US" dirty="0" smtClean="0"/>
              <a:t>  -</a:t>
            </a:r>
            <a:r>
              <a:rPr lang="en-US" dirty="0" smtClean="0"/>
              <a:t>- followed by </a:t>
            </a:r>
            <a:r>
              <a:rPr lang="en-US" dirty="0" smtClean="0"/>
              <a:t>Falling</a:t>
            </a:r>
            <a:r>
              <a:rPr lang="en-US" baseline="0" dirty="0" smtClean="0"/>
              <a:t> off stuff  [Red]</a:t>
            </a:r>
            <a:endParaRPr lang="en-US" dirty="0" smtClean="0"/>
          </a:p>
          <a:p>
            <a:r>
              <a:rPr lang="en-US" dirty="0" smtClean="0"/>
              <a:t>  -</a:t>
            </a:r>
            <a:r>
              <a:rPr lang="en-US" dirty="0" smtClean="0"/>
              <a:t>- </a:t>
            </a:r>
            <a:r>
              <a:rPr lang="en-US" dirty="0" smtClean="0"/>
              <a:t>then getting </a:t>
            </a:r>
            <a:r>
              <a:rPr lang="en-US" dirty="0" smtClean="0"/>
              <a:t>hit by </a:t>
            </a:r>
            <a:r>
              <a:rPr lang="en-US" dirty="0" smtClean="0"/>
              <a:t>stuff  [Green]</a:t>
            </a:r>
            <a:endParaRPr lang="en-US" baseline="0" dirty="0" smtClean="0"/>
          </a:p>
          <a:p>
            <a:r>
              <a:rPr lang="en-US" baseline="0" dirty="0" smtClean="0"/>
              <a:t>  -</a:t>
            </a:r>
            <a:r>
              <a:rPr lang="en-US" baseline="0" dirty="0" smtClean="0"/>
              <a:t>- Then </a:t>
            </a:r>
            <a:r>
              <a:rPr lang="en-US" baseline="0" dirty="0" smtClean="0"/>
              <a:t>“</a:t>
            </a:r>
            <a:r>
              <a:rPr lang="en-US" baseline="0" dirty="0" smtClean="0"/>
              <a:t>Other” </a:t>
            </a:r>
            <a:r>
              <a:rPr lang="en-US" baseline="0" dirty="0" smtClean="0"/>
              <a:t>(watch out for “Other” – pretty dangerous)  [Purple]</a:t>
            </a:r>
            <a:endParaRPr lang="en-US" baseline="0" dirty="0" smtClean="0"/>
          </a:p>
          <a:p>
            <a:r>
              <a:rPr lang="en-US" baseline="0" dirty="0" smtClean="0"/>
              <a:t>  -- And then there’s the little black </a:t>
            </a:r>
            <a:r>
              <a:rPr lang="en-US" baseline="0" dirty="0" smtClean="0"/>
              <a:t>sliver… that’s electrical injuries… shocks and electrical burns… just 0.16% of all non-fatal </a:t>
            </a:r>
            <a:r>
              <a:rPr lang="en-US" baseline="0" dirty="0" smtClean="0"/>
              <a:t>injuries</a:t>
            </a:r>
          </a:p>
          <a:p>
            <a:endParaRPr lang="en-US" baseline="0" dirty="0" smtClean="0"/>
          </a:p>
          <a:p>
            <a:r>
              <a:rPr lang="en-US" baseline="0" dirty="0" smtClean="0"/>
              <a:t>This is why, when people say “we have never had an arc flash or shock injury here,” they are right… and they are not alone!</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So why are even talking about this? It’s obviously not a big issue… right? </a:t>
            </a:r>
          </a:p>
        </p:txBody>
      </p:sp>
      <p:sp>
        <p:nvSpPr>
          <p:cNvPr id="4" name="Slide Number Placeholder 3"/>
          <p:cNvSpPr>
            <a:spLocks noGrp="1"/>
          </p:cNvSpPr>
          <p:nvPr>
            <p:ph type="sldNum" sz="quarter" idx="10"/>
          </p:nvPr>
        </p:nvSpPr>
        <p:spPr/>
        <p:txBody>
          <a:bodyPr/>
          <a:lstStyle/>
          <a:p>
            <a:fld id="{0FC0FAF5-AA4C-AF4C-87C5-D7632A79DA99}" type="slidenum">
              <a:rPr lang="en-US" smtClean="0"/>
              <a:t>6</a:t>
            </a:fld>
            <a:endParaRPr lang="en-US"/>
          </a:p>
        </p:txBody>
      </p:sp>
    </p:spTree>
    <p:extLst>
      <p:ext uri="{BB962C8B-B14F-4D97-AF65-F5344CB8AC3E}">
        <p14:creationId xmlns:p14="http://schemas.microsoft.com/office/powerpoint/2010/main" val="159206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Unfortunately, it is a big deal. As </a:t>
            </a:r>
            <a:r>
              <a:rPr lang="en-US" baseline="0" dirty="0" err="1" smtClean="0"/>
              <a:t>Lanny</a:t>
            </a:r>
            <a:r>
              <a:rPr lang="en-US" baseline="0" dirty="0" smtClean="0"/>
              <a:t> Floyd (of DuPont) points out: Electrical Hazards are unique in that have a “low frequency, of non-fatal injuries, but exceptionally high potential for fatal injury.” </a:t>
            </a:r>
          </a:p>
          <a:p>
            <a:endParaRPr lang="en-US" baseline="0" dirty="0" smtClean="0"/>
          </a:p>
          <a:p>
            <a:r>
              <a:rPr lang="en-US" baseline="0" dirty="0" smtClean="0"/>
              <a:t>You see, SHOCK is </a:t>
            </a:r>
            <a:r>
              <a:rPr lang="en-US" baseline="0" dirty="0" smtClean="0"/>
              <a:t>cited, by the Bureau of Labor &amp; Statistics as the second leading cause of Lost-Time injuries</a:t>
            </a:r>
          </a:p>
          <a:p>
            <a:endParaRPr lang="en-US" baseline="0" dirty="0" smtClean="0"/>
          </a:p>
          <a:p>
            <a:r>
              <a:rPr lang="en-US" baseline="0" dirty="0" smtClean="0"/>
              <a:t>Burns </a:t>
            </a:r>
            <a:r>
              <a:rPr lang="en-US" baseline="0" dirty="0" smtClean="0"/>
              <a:t>are the </a:t>
            </a:r>
            <a:r>
              <a:rPr lang="en-US" baseline="0" dirty="0" smtClean="0"/>
              <a:t>#1 cause – and burns from shock and arc flash add to that category, but are not </a:t>
            </a:r>
            <a:r>
              <a:rPr lang="en-US" baseline="0" dirty="0" smtClean="0"/>
              <a:t>detailed out</a:t>
            </a:r>
            <a:endParaRPr lang="en-US" baseline="0" dirty="0" smtClean="0"/>
          </a:p>
          <a:p>
            <a:endParaRPr lang="en-US" baseline="0" dirty="0" smtClean="0"/>
          </a:p>
          <a:p>
            <a:r>
              <a:rPr lang="en-US" baseline="0" dirty="0" smtClean="0"/>
              <a:t>So as we can see, even though electrically-induced injuries are rare, they are far more serious and disruptive than other categories of injury.</a:t>
            </a:r>
          </a:p>
        </p:txBody>
      </p:sp>
      <p:sp>
        <p:nvSpPr>
          <p:cNvPr id="4" name="Slide Number Placeholder 3"/>
          <p:cNvSpPr>
            <a:spLocks noGrp="1"/>
          </p:cNvSpPr>
          <p:nvPr>
            <p:ph type="sldNum" sz="quarter" idx="10"/>
          </p:nvPr>
        </p:nvSpPr>
        <p:spPr/>
        <p:txBody>
          <a:bodyPr/>
          <a:lstStyle/>
          <a:p>
            <a:fld id="{0FC0FAF5-AA4C-AF4C-87C5-D7632A79DA99}" type="slidenum">
              <a:rPr lang="en-US" smtClean="0"/>
              <a:t>7</a:t>
            </a:fld>
            <a:endParaRPr lang="en-US"/>
          </a:p>
        </p:txBody>
      </p:sp>
    </p:spTree>
    <p:extLst>
      <p:ext uri="{BB962C8B-B14F-4D97-AF65-F5344CB8AC3E}">
        <p14:creationId xmlns:p14="http://schemas.microsoft.com/office/powerpoint/2010/main" val="159206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Similarly, Electrically related injuries rank </a:t>
            </a:r>
            <a:r>
              <a:rPr lang="en-US" baseline="0" dirty="0" smtClean="0"/>
              <a:t>as the 7</a:t>
            </a:r>
            <a:r>
              <a:rPr lang="en-US" baseline="30000" dirty="0" smtClean="0"/>
              <a:t>th</a:t>
            </a:r>
            <a:r>
              <a:rPr lang="en-US" baseline="0" dirty="0" smtClean="0"/>
              <a:t> leading cause of workplace fatalities in the U.S. (</a:t>
            </a:r>
            <a:r>
              <a:rPr lang="en-US" baseline="0" dirty="0" err="1" smtClean="0"/>
              <a:t>Cawley</a:t>
            </a:r>
            <a:r>
              <a:rPr lang="en-US" baseline="0" dirty="0" smtClean="0"/>
              <a:t> &amp; Brenner)</a:t>
            </a:r>
          </a:p>
        </p:txBody>
      </p:sp>
      <p:sp>
        <p:nvSpPr>
          <p:cNvPr id="4" name="Slide Number Placeholder 3"/>
          <p:cNvSpPr>
            <a:spLocks noGrp="1"/>
          </p:cNvSpPr>
          <p:nvPr>
            <p:ph type="sldNum" sz="quarter" idx="10"/>
          </p:nvPr>
        </p:nvSpPr>
        <p:spPr/>
        <p:txBody>
          <a:bodyPr/>
          <a:lstStyle/>
          <a:p>
            <a:fld id="{0FC0FAF5-AA4C-AF4C-87C5-D7632A79DA99}" type="slidenum">
              <a:rPr lang="en-US" smtClean="0"/>
              <a:t>8</a:t>
            </a:fld>
            <a:endParaRPr lang="en-US"/>
          </a:p>
        </p:txBody>
      </p:sp>
    </p:spTree>
    <p:extLst>
      <p:ext uri="{BB962C8B-B14F-4D97-AF65-F5344CB8AC3E}">
        <p14:creationId xmlns:p14="http://schemas.microsoft.com/office/powerpoint/2010/main" val="159206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t>
            </a:r>
            <a:r>
              <a:rPr lang="en-US" baseline="0" dirty="0" err="1" smtClean="0"/>
              <a:t>Hienrich’s</a:t>
            </a:r>
            <a:r>
              <a:rPr lang="en-US" baseline="0" dirty="0" smtClean="0"/>
              <a:t> </a:t>
            </a:r>
            <a:r>
              <a:rPr lang="en-US" baseline="0" dirty="0" smtClean="0"/>
              <a:t>Safety </a:t>
            </a:r>
            <a:r>
              <a:rPr lang="en-US" baseline="0" dirty="0" smtClean="0"/>
              <a:t>Pyramid. It </a:t>
            </a:r>
            <a:r>
              <a:rPr lang="en-US" baseline="0" dirty="0" smtClean="0"/>
              <a:t>was developed in the 1920s as a model to correlate “at-risk” behaviors with injury and fatalities</a:t>
            </a:r>
          </a:p>
          <a:p>
            <a:r>
              <a:rPr lang="en-US" baseline="0" dirty="0" smtClean="0"/>
              <a:t>-- 30,000 at-risk behaviors will generate</a:t>
            </a:r>
          </a:p>
          <a:p>
            <a:r>
              <a:rPr lang="en-US" baseline="0" dirty="0" smtClean="0"/>
              <a:t>-- 3,000 near misses, which in turn results in </a:t>
            </a:r>
          </a:p>
          <a:p>
            <a:r>
              <a:rPr lang="en-US" baseline="0" dirty="0" smtClean="0"/>
              <a:t>-- 300 recordable injuries</a:t>
            </a:r>
          </a:p>
          <a:p>
            <a:r>
              <a:rPr lang="en-US" baseline="0" dirty="0" smtClean="0"/>
              <a:t>-- 30 lost time incidents and ultimately</a:t>
            </a:r>
          </a:p>
          <a:p>
            <a:r>
              <a:rPr lang="en-US" baseline="0" dirty="0" smtClean="0"/>
              <a:t>-- 1 fatality</a:t>
            </a:r>
          </a:p>
          <a:p>
            <a:endParaRPr lang="en-US" baseline="0" dirty="0" smtClean="0"/>
          </a:p>
          <a:p>
            <a:r>
              <a:rPr lang="en-US" baseline="0" dirty="0" smtClean="0"/>
              <a:t>Roughly a 10 to 1 ratio between typical injuries and fatalities</a:t>
            </a:r>
          </a:p>
          <a:p>
            <a:r>
              <a:rPr lang="en-US" baseline="0" dirty="0" smtClean="0"/>
              <a:t>-- But with Electrical Hazards, this ration is actually 10:1</a:t>
            </a:r>
          </a:p>
          <a:p>
            <a:endParaRPr lang="en-US" baseline="0" dirty="0" smtClean="0"/>
          </a:p>
          <a:p>
            <a:r>
              <a:rPr lang="en-US" baseline="0" dirty="0" smtClean="0"/>
              <a:t>Electrical hazards are NOT typical of other safety hazards on the job site. They are far less frequent, but far more lethal.</a:t>
            </a:r>
          </a:p>
          <a:p>
            <a:r>
              <a:rPr lang="en-US" baseline="0" dirty="0" smtClean="0"/>
              <a:t>-- as a result it is very common to meet resistance, based on the logic that “We’ve been doing it this way for 20 years and never saw any need to change!”</a:t>
            </a:r>
          </a:p>
          <a:p>
            <a:endParaRPr lang="en-US" dirty="0"/>
          </a:p>
        </p:txBody>
      </p:sp>
      <p:sp>
        <p:nvSpPr>
          <p:cNvPr id="4" name="Slide Number Placeholder 3"/>
          <p:cNvSpPr>
            <a:spLocks noGrp="1"/>
          </p:cNvSpPr>
          <p:nvPr>
            <p:ph type="sldNum" sz="quarter" idx="10"/>
          </p:nvPr>
        </p:nvSpPr>
        <p:spPr/>
        <p:txBody>
          <a:bodyPr/>
          <a:lstStyle/>
          <a:p>
            <a:fld id="{0FC0FAF5-AA4C-AF4C-87C5-D7632A79DA99}" type="slidenum">
              <a:rPr lang="en-US" smtClean="0"/>
              <a:t>9</a:t>
            </a:fld>
            <a:endParaRPr lang="en-US"/>
          </a:p>
        </p:txBody>
      </p:sp>
    </p:spTree>
    <p:extLst>
      <p:ext uri="{BB962C8B-B14F-4D97-AF65-F5344CB8AC3E}">
        <p14:creationId xmlns:p14="http://schemas.microsoft.com/office/powerpoint/2010/main" val="426775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if we look at Electrically-related injuries, we see</a:t>
            </a:r>
          </a:p>
          <a:p>
            <a:r>
              <a:rPr lang="en-US" baseline="0" dirty="0" smtClean="0"/>
              <a:t>  -- NOT a 300:1 ratio</a:t>
            </a:r>
          </a:p>
          <a:p>
            <a:r>
              <a:rPr lang="en-US" baseline="0" dirty="0" smtClean="0"/>
              <a:t>  -- But a 10:1 ratio – for every 1 in every 10 electrical injuries will result in a fatality </a:t>
            </a:r>
            <a:endParaRPr lang="en-US" baseline="0" dirty="0" smtClean="0"/>
          </a:p>
          <a:p>
            <a:endParaRPr lang="en-US" baseline="0" dirty="0" smtClean="0"/>
          </a:p>
          <a:p>
            <a:r>
              <a:rPr lang="en-US" baseline="0" dirty="0" smtClean="0"/>
              <a:t>Electrical hazards are NOT typical of other safety hazards on the job site. They are far less frequent, but far more lethal.</a:t>
            </a:r>
          </a:p>
          <a:p>
            <a:r>
              <a:rPr lang="en-US" baseline="0" dirty="0" smtClean="0"/>
              <a:t>  -</a:t>
            </a:r>
            <a:r>
              <a:rPr lang="en-US" baseline="0" dirty="0" smtClean="0"/>
              <a:t>- as a result it is very common to meet resistance, based on the logic that “We’ve been doing it this way for 20 years and never saw any need to change!</a:t>
            </a:r>
            <a:r>
              <a:rPr lang="en-US" baseline="0" dirty="0" smtClean="0"/>
              <a:t>”</a:t>
            </a:r>
          </a:p>
          <a:p>
            <a:r>
              <a:rPr lang="en-US" baseline="0" dirty="0" smtClean="0"/>
              <a:t>  -- But that logic fails to hold up as soon as that facility is met with an incident, because it is very likely to be serious, if not fatal.</a:t>
            </a:r>
          </a:p>
          <a:p>
            <a:endParaRPr lang="en-US" baseline="0" dirty="0" smtClean="0"/>
          </a:p>
          <a:p>
            <a:r>
              <a:rPr lang="en-US" baseline="0" dirty="0" smtClean="0"/>
              <a:t>It’s kind of like the jack in the box (what sadistic person thought that one up by the way???) </a:t>
            </a:r>
          </a:p>
          <a:p>
            <a:r>
              <a:rPr lang="en-US" baseline="0" dirty="0" smtClean="0"/>
              <a:t>  -- Everything’s going along fine (ding-d-ding-d-di-ding-d-ding…)</a:t>
            </a:r>
          </a:p>
          <a:p>
            <a:r>
              <a:rPr lang="en-US" baseline="0" dirty="0" smtClean="0"/>
              <a:t>  -- And then…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C0FAF5-AA4C-AF4C-87C5-D7632A79DA99}" type="slidenum">
              <a:rPr lang="en-US" smtClean="0"/>
              <a:t>10</a:t>
            </a:fld>
            <a:endParaRPr lang="en-US"/>
          </a:p>
        </p:txBody>
      </p:sp>
    </p:spTree>
    <p:extLst>
      <p:ext uri="{BB962C8B-B14F-4D97-AF65-F5344CB8AC3E}">
        <p14:creationId xmlns:p14="http://schemas.microsoft.com/office/powerpoint/2010/main" val="4267758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if we look at Electrically-related injuries, we see</a:t>
            </a:r>
          </a:p>
          <a:p>
            <a:r>
              <a:rPr lang="en-US" baseline="0" dirty="0" smtClean="0"/>
              <a:t>  -- NOT a 300:1 ratio</a:t>
            </a:r>
          </a:p>
          <a:p>
            <a:r>
              <a:rPr lang="en-US" baseline="0" dirty="0" smtClean="0"/>
              <a:t>  -- But a 10:1 ratio – for every 1 in every 10 electrical injuries will result in a fatality </a:t>
            </a:r>
            <a:endParaRPr lang="en-US" baseline="0" dirty="0" smtClean="0"/>
          </a:p>
          <a:p>
            <a:endParaRPr lang="en-US" baseline="0" dirty="0" smtClean="0"/>
          </a:p>
          <a:p>
            <a:r>
              <a:rPr lang="en-US" baseline="0" dirty="0" smtClean="0"/>
              <a:t>Electrical hazards are NOT typical of other safety hazards on the job site. They are far less frequent, but far more lethal.</a:t>
            </a:r>
          </a:p>
          <a:p>
            <a:r>
              <a:rPr lang="en-US" baseline="0" dirty="0" smtClean="0"/>
              <a:t>  -</a:t>
            </a:r>
            <a:r>
              <a:rPr lang="en-US" baseline="0" dirty="0" smtClean="0"/>
              <a:t>- as a result it is very common to meet resistance, based on the logic that “We’ve been doing it this way for 20 years and never saw any need to change!</a:t>
            </a:r>
            <a:r>
              <a:rPr lang="en-US" baseline="0" dirty="0" smtClean="0"/>
              <a:t>”</a:t>
            </a:r>
          </a:p>
          <a:p>
            <a:r>
              <a:rPr lang="en-US" baseline="0" dirty="0" smtClean="0"/>
              <a:t>  -- But that logic fails to hold up as soon as that facility is met with an incident, because it is very likely to be serious, if not fatal.</a:t>
            </a:r>
          </a:p>
          <a:p>
            <a:endParaRPr lang="en-US" baseline="0" dirty="0" smtClean="0"/>
          </a:p>
          <a:p>
            <a:r>
              <a:rPr lang="en-US" baseline="0" dirty="0" smtClean="0"/>
              <a:t>It’s kind of like the jack in the box (what sadistic person thought that one up by the way???) </a:t>
            </a:r>
          </a:p>
          <a:p>
            <a:r>
              <a:rPr lang="en-US" baseline="0" dirty="0" smtClean="0"/>
              <a:t>  -- Everything’s going along fine (ding-d-ding-d-di-ding-d-ding…)</a:t>
            </a:r>
          </a:p>
          <a:p>
            <a:r>
              <a:rPr lang="en-US" baseline="0" dirty="0" smtClean="0"/>
              <a:t>  -- </a:t>
            </a:r>
            <a:r>
              <a:rPr lang="en-US" baseline="0" smtClean="0"/>
              <a:t>And then…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C0FAF5-AA4C-AF4C-87C5-D7632A79DA99}" type="slidenum">
              <a:rPr lang="en-US" smtClean="0"/>
              <a:t>11</a:t>
            </a:fld>
            <a:endParaRPr lang="en-US"/>
          </a:p>
        </p:txBody>
      </p:sp>
    </p:spTree>
    <p:extLst>
      <p:ext uri="{BB962C8B-B14F-4D97-AF65-F5344CB8AC3E}">
        <p14:creationId xmlns:p14="http://schemas.microsoft.com/office/powerpoint/2010/main" val="4267758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smtClean="0"/>
              <a:t>© 2014 Exiscan LLC; All Rights reserved</a:t>
            </a:r>
            <a:endParaRPr lang="en-US" dirty="0" smtClean="0"/>
          </a:p>
        </p:txBody>
      </p:sp>
      <p:sp>
        <p:nvSpPr>
          <p:cNvPr id="5" name="Slide Number Placeholder 4"/>
          <p:cNvSpPr>
            <a:spLocks noGrp="1"/>
          </p:cNvSpPr>
          <p:nvPr>
            <p:ph type="sldNum" sz="quarter" idx="12"/>
          </p:nvPr>
        </p:nvSpPr>
        <p:spPr/>
        <p:txBody>
          <a:bodyPr/>
          <a:lstStyle/>
          <a:p>
            <a:fld id="{37EE2D72-E4EF-CD44-BA04-40FC757145E8}" type="slidenum">
              <a:rPr lang="en-US" smtClean="0"/>
              <a:t>‹#›</a:t>
            </a:fld>
            <a:endParaRPr lang="en-US"/>
          </a:p>
        </p:txBody>
      </p:sp>
    </p:spTree>
    <p:extLst>
      <p:ext uri="{BB962C8B-B14F-4D97-AF65-F5344CB8AC3E}">
        <p14:creationId xmlns:p14="http://schemas.microsoft.com/office/powerpoint/2010/main" val="401065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14272" y="1426892"/>
            <a:ext cx="9158271" cy="4765820"/>
          </a:xfrm>
          <a:prstGeom prst="rect">
            <a:avLst/>
          </a:prstGeom>
          <a:solidFill>
            <a:srgbClr val="20202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Exiscan_Logo_Border_Ta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402800"/>
            <a:ext cx="2665864" cy="1323740"/>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en-US" smtClean="0"/>
              <a:t>Click to edit Master title style</a:t>
            </a:r>
            <a:endParaRPr lang="en-US" dirty="0"/>
          </a:p>
        </p:txBody>
      </p:sp>
      <p:sp>
        <p:nvSpPr>
          <p:cNvPr id="17" name="Rectangle 16"/>
          <p:cNvSpPr/>
          <p:nvPr userDrawn="1"/>
        </p:nvSpPr>
        <p:spPr>
          <a:xfrm>
            <a:off x="5565603" y="4608862"/>
            <a:ext cx="2892597" cy="1323439"/>
          </a:xfrm>
          <a:prstGeom prst="rect">
            <a:avLst/>
          </a:prstGeom>
        </p:spPr>
        <p:txBody>
          <a:bodyPr wrap="square">
            <a:spAutoFit/>
          </a:bodyPr>
          <a:lstStyle/>
          <a:p>
            <a:r>
              <a:rPr lang="en-US" sz="2000" baseline="0" dirty="0" smtClean="0">
                <a:solidFill>
                  <a:srgbClr val="FFFFFF"/>
                </a:solidFill>
              </a:rPr>
              <a:t>Tim Rohrer</a:t>
            </a:r>
          </a:p>
          <a:p>
            <a:r>
              <a:rPr lang="en-US" sz="2000" baseline="0" dirty="0" smtClean="0">
                <a:solidFill>
                  <a:srgbClr val="FFFFFF"/>
                </a:solidFill>
              </a:rPr>
              <a:t>Exiscan™</a:t>
            </a:r>
          </a:p>
          <a:p>
            <a:r>
              <a:rPr lang="en-US" sz="2000" baseline="0" dirty="0" err="1" smtClean="0">
                <a:solidFill>
                  <a:srgbClr val="FFFFFF"/>
                </a:solidFill>
              </a:rPr>
              <a:t>TRohrer@Exiscan.com</a:t>
            </a:r>
            <a:endParaRPr lang="en-US" sz="2000" baseline="0" dirty="0" smtClean="0">
              <a:solidFill>
                <a:srgbClr val="FFFFFF"/>
              </a:solidFill>
            </a:endParaRPr>
          </a:p>
          <a:p>
            <a:r>
              <a:rPr lang="en-US" sz="2000" baseline="0" dirty="0" smtClean="0">
                <a:solidFill>
                  <a:srgbClr val="FFFFFF"/>
                </a:solidFill>
              </a:rPr>
              <a:t>(585) 366-0333</a:t>
            </a:r>
            <a:endParaRPr lang="en-US" sz="2000" baseline="0" dirty="0">
              <a:solidFill>
                <a:srgbClr val="FFFFFF"/>
              </a:solidFill>
            </a:endParaRPr>
          </a:p>
        </p:txBody>
      </p:sp>
    </p:spTree>
    <p:extLst>
      <p:ext uri="{BB962C8B-B14F-4D97-AF65-F5344CB8AC3E}">
        <p14:creationId xmlns:p14="http://schemas.microsoft.com/office/powerpoint/2010/main" val="364325621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417638"/>
          </a:xfrm>
          <a:prstGeom prst="rect">
            <a:avLst/>
          </a:prstGeom>
          <a:solidFill>
            <a:srgbClr val="16161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206980"/>
            <a:ext cx="9144000" cy="651020"/>
          </a:xfrm>
          <a:prstGeom prst="rect">
            <a:avLst/>
          </a:prstGeom>
          <a:solidFill>
            <a:srgbClr val="16161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1269934"/>
            <a:ext cx="9144000" cy="0"/>
          </a:xfrm>
          <a:prstGeom prst="line">
            <a:avLst/>
          </a:prstGeom>
          <a:ln w="50800">
            <a:solidFill>
              <a:srgbClr val="50505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6299274"/>
            <a:ext cx="9144000" cy="0"/>
          </a:xfrm>
          <a:prstGeom prst="line">
            <a:avLst/>
          </a:prstGeom>
          <a:ln w="50800">
            <a:solidFill>
              <a:srgbClr val="505051"/>
            </a:solidFill>
          </a:ln>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7200" y="317445"/>
            <a:ext cx="8229600" cy="86687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553652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 2014 Exiscan LLC; All Rights reserved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2D72-E4EF-CD44-BA04-40FC757145E8}" type="slidenum">
              <a:rPr lang="en-US" smtClean="0"/>
              <a:t>‹#›</a:t>
            </a:fld>
            <a:endParaRPr lang="en-US"/>
          </a:p>
        </p:txBody>
      </p:sp>
    </p:spTree>
    <p:extLst>
      <p:ext uri="{BB962C8B-B14F-4D97-AF65-F5344CB8AC3E}">
        <p14:creationId xmlns:p14="http://schemas.microsoft.com/office/powerpoint/2010/main" val="1578851992"/>
      </p:ext>
    </p:extLst>
  </p:cSld>
  <p:clrMap bg1="lt1" tx1="dk1" bg2="lt2" tx2="dk2" accent1="accent1" accent2="accent2" accent3="accent3" accent4="accent4" accent5="accent5" accent6="accent6" hlink="hlink" folHlink="folHlink"/>
  <p:sldLayoutIdLst>
    <p:sldLayoutId id="2147483654" r:id="rId1"/>
    <p:sldLayoutId id="2147483649" r:id="rId2"/>
  </p:sldLayoutIdLst>
  <p:hf sldNum="0" hdr="0" ftr="0"/>
  <p:txStyles>
    <p:titleStyle>
      <a:lvl1pPr algn="ctr"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marL="690563" indent="-690563" algn="l"/>
            <a:r>
              <a:rPr lang="en-US" sz="4900" dirty="0" smtClean="0"/>
              <a:t>Understanding Electrical Safety:</a:t>
            </a:r>
            <a:br>
              <a:rPr lang="en-US" sz="4900" dirty="0" smtClean="0"/>
            </a:br>
            <a:r>
              <a:rPr lang="en-US" sz="4000" dirty="0" smtClean="0"/>
              <a:t>Hazard, Risk &amp; Mitigation Strategies</a:t>
            </a:r>
            <a:endParaRPr lang="en-US" sz="3100" dirty="0"/>
          </a:p>
        </p:txBody>
      </p:sp>
    </p:spTree>
    <p:extLst>
      <p:ext uri="{BB962C8B-B14F-4D97-AF65-F5344CB8AC3E}">
        <p14:creationId xmlns:p14="http://schemas.microsoft.com/office/powerpoint/2010/main" val="29335864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Electrical Hazards are Unique</a:t>
            </a:r>
            <a:endParaRPr lang="en-US" dirty="0"/>
          </a:p>
        </p:txBody>
      </p:sp>
      <p:pic>
        <p:nvPicPr>
          <p:cNvPr id="5" name="Picture 4"/>
          <p:cNvPicPr>
            <a:picLocks noChangeAspect="1"/>
          </p:cNvPicPr>
          <p:nvPr/>
        </p:nvPicPr>
        <p:blipFill>
          <a:blip r:embed="rId3"/>
          <a:stretch>
            <a:fillRect/>
          </a:stretch>
        </p:blipFill>
        <p:spPr>
          <a:xfrm>
            <a:off x="457200" y="1795596"/>
            <a:ext cx="4760351" cy="3963721"/>
          </a:xfrm>
          <a:prstGeom prst="rect">
            <a:avLst/>
          </a:prstGeom>
        </p:spPr>
      </p:pic>
      <p:sp>
        <p:nvSpPr>
          <p:cNvPr id="6" name="TextBox 5"/>
          <p:cNvSpPr txBox="1"/>
          <p:nvPr/>
        </p:nvSpPr>
        <p:spPr>
          <a:xfrm>
            <a:off x="4755206" y="1964753"/>
            <a:ext cx="3354700" cy="1446550"/>
          </a:xfrm>
          <a:prstGeom prst="rect">
            <a:avLst/>
          </a:prstGeom>
          <a:noFill/>
        </p:spPr>
        <p:txBody>
          <a:bodyPr wrap="square" rtlCol="0">
            <a:spAutoFit/>
          </a:bodyPr>
          <a:lstStyle/>
          <a:p>
            <a:pPr algn="r"/>
            <a:r>
              <a:rPr lang="en-US" sz="8800" b="1" dirty="0" smtClean="0">
                <a:solidFill>
                  <a:schemeClr val="bg1">
                    <a:lumMod val="75000"/>
                  </a:schemeClr>
                </a:solidFill>
              </a:rPr>
              <a:t>300 : 1</a:t>
            </a:r>
            <a:endParaRPr lang="en-US" sz="8800" b="1" dirty="0">
              <a:solidFill>
                <a:schemeClr val="bg1">
                  <a:lumMod val="75000"/>
                </a:schemeClr>
              </a:solidFill>
            </a:endParaRPr>
          </a:p>
        </p:txBody>
      </p:sp>
      <p:sp>
        <p:nvSpPr>
          <p:cNvPr id="7" name="TextBox 6"/>
          <p:cNvSpPr txBox="1"/>
          <p:nvPr/>
        </p:nvSpPr>
        <p:spPr>
          <a:xfrm>
            <a:off x="4907606" y="3382243"/>
            <a:ext cx="3202300" cy="2180084"/>
          </a:xfrm>
          <a:prstGeom prst="rect">
            <a:avLst/>
          </a:prstGeom>
          <a:noFill/>
        </p:spPr>
        <p:txBody>
          <a:bodyPr wrap="square" rtlCol="0">
            <a:spAutoFit/>
          </a:bodyPr>
          <a:lstStyle/>
          <a:p>
            <a:pPr algn="r"/>
            <a:r>
              <a:rPr lang="en-US" sz="8800" b="1" dirty="0" smtClean="0">
                <a:solidFill>
                  <a:srgbClr val="FF0000"/>
                </a:solidFill>
              </a:rPr>
              <a:t>10 : 1</a:t>
            </a:r>
          </a:p>
          <a:p>
            <a:pPr algn="r">
              <a:lnSpc>
                <a:spcPct val="90000"/>
              </a:lnSpc>
            </a:pPr>
            <a:r>
              <a:rPr lang="en-US" sz="5200" b="1" dirty="0" smtClean="0">
                <a:solidFill>
                  <a:srgbClr val="FF0000"/>
                </a:solidFill>
              </a:rPr>
              <a:t>Electrical</a:t>
            </a:r>
            <a:endParaRPr lang="en-US" sz="5200" b="1" dirty="0">
              <a:solidFill>
                <a:srgbClr val="FF0000"/>
              </a:solidFill>
            </a:endParaRPr>
          </a:p>
        </p:txBody>
      </p:sp>
    </p:spTree>
    <p:extLst>
      <p:ext uri="{BB962C8B-B14F-4D97-AF65-F5344CB8AC3E}">
        <p14:creationId xmlns:p14="http://schemas.microsoft.com/office/powerpoint/2010/main" val="18149831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Electrical Hazards are Unique</a:t>
            </a:r>
            <a:endParaRPr lang="en-US" dirty="0"/>
          </a:p>
        </p:txBody>
      </p:sp>
    </p:spTree>
    <p:extLst>
      <p:ext uri="{BB962C8B-B14F-4D97-AF65-F5344CB8AC3E}">
        <p14:creationId xmlns:p14="http://schemas.microsoft.com/office/powerpoint/2010/main" val="22149576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8000" y="2130425"/>
            <a:ext cx="6680200" cy="1470025"/>
          </a:xfrm>
        </p:spPr>
        <p:txBody>
          <a:bodyPr/>
          <a:lstStyle/>
          <a:p>
            <a:pPr algn="l"/>
            <a:r>
              <a:rPr lang="en-US" dirty="0" smtClean="0"/>
              <a:t>Hazard v/ Risk</a:t>
            </a:r>
            <a:endParaRPr lang="en-US" dirty="0"/>
          </a:p>
        </p:txBody>
      </p:sp>
    </p:spTree>
    <p:extLst>
      <p:ext uri="{BB962C8B-B14F-4D97-AF65-F5344CB8AC3E}">
        <p14:creationId xmlns:p14="http://schemas.microsoft.com/office/powerpoint/2010/main" val="1253537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&amp; Risk</a:t>
            </a:r>
            <a:endParaRPr lang="en-US" dirty="0"/>
          </a:p>
        </p:txBody>
      </p:sp>
      <p:sp>
        <p:nvSpPr>
          <p:cNvPr id="3" name="TextBox 2"/>
          <p:cNvSpPr txBox="1"/>
          <p:nvPr/>
        </p:nvSpPr>
        <p:spPr>
          <a:xfrm>
            <a:off x="1210831" y="2518613"/>
            <a:ext cx="6201826" cy="2431435"/>
          </a:xfrm>
          <a:prstGeom prst="rect">
            <a:avLst/>
          </a:prstGeom>
          <a:noFill/>
        </p:spPr>
        <p:txBody>
          <a:bodyPr wrap="square" rtlCol="0">
            <a:spAutoFit/>
          </a:bodyPr>
          <a:lstStyle/>
          <a:p>
            <a:r>
              <a:rPr lang="en-US" sz="4400" dirty="0" smtClean="0"/>
              <a:t>Hazard:</a:t>
            </a:r>
          </a:p>
          <a:p>
            <a:endParaRPr lang="en-US" sz="3600" dirty="0" smtClean="0"/>
          </a:p>
          <a:p>
            <a:r>
              <a:rPr lang="en-US" sz="3600" dirty="0" smtClean="0"/>
              <a:t>“A </a:t>
            </a:r>
            <a:r>
              <a:rPr lang="en-US" sz="3600" dirty="0" smtClean="0">
                <a:solidFill>
                  <a:srgbClr val="FF0000"/>
                </a:solidFill>
              </a:rPr>
              <a:t>source</a:t>
            </a:r>
            <a:r>
              <a:rPr lang="en-US" sz="3600" dirty="0" smtClean="0"/>
              <a:t> </a:t>
            </a:r>
            <a:r>
              <a:rPr lang="en-US" sz="3600" dirty="0"/>
              <a:t>of possible injury or damage to </a:t>
            </a:r>
            <a:r>
              <a:rPr lang="en-US" sz="3600" dirty="0" smtClean="0"/>
              <a:t>health.”</a:t>
            </a:r>
            <a:endParaRPr lang="en-US" sz="36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477" y="1752560"/>
            <a:ext cx="3064298" cy="1849920"/>
          </a:xfrm>
          <a:prstGeom prst="rect">
            <a:avLst/>
          </a:prstGeom>
          <a:noFill/>
          <a:ln>
            <a:noFill/>
          </a:ln>
          <a:effectLst>
            <a:outerShdw blurRad="101600" dist="101599" dir="3180003" algn="ctr" rotWithShape="0">
              <a:schemeClr val="tx1">
                <a:lumMod val="50000"/>
                <a:lumOff val="50000"/>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TextBox 5"/>
          <p:cNvSpPr txBox="1"/>
          <p:nvPr/>
        </p:nvSpPr>
        <p:spPr>
          <a:xfrm>
            <a:off x="4771630" y="6350443"/>
            <a:ext cx="3915169" cy="400110"/>
          </a:xfrm>
          <a:prstGeom prst="rect">
            <a:avLst/>
          </a:prstGeom>
          <a:noFill/>
        </p:spPr>
        <p:txBody>
          <a:bodyPr wrap="square" rtlCol="0">
            <a:spAutoFit/>
          </a:bodyPr>
          <a:lstStyle/>
          <a:p>
            <a:pPr algn="r"/>
            <a:r>
              <a:rPr lang="en-US" sz="2000" dirty="0" smtClean="0">
                <a:solidFill>
                  <a:schemeClr val="bg1">
                    <a:lumMod val="75000"/>
                  </a:schemeClr>
                </a:solidFill>
              </a:rPr>
              <a:t>NFPA 70E-2015; Article 100</a:t>
            </a:r>
            <a:endParaRPr lang="en-US" sz="2000" dirty="0">
              <a:solidFill>
                <a:schemeClr val="bg1">
                  <a:lumMod val="75000"/>
                </a:schemeClr>
              </a:solidFill>
            </a:endParaRPr>
          </a:p>
        </p:txBody>
      </p:sp>
    </p:spTree>
    <p:extLst>
      <p:ext uri="{BB962C8B-B14F-4D97-AF65-F5344CB8AC3E}">
        <p14:creationId xmlns:p14="http://schemas.microsoft.com/office/powerpoint/2010/main" val="39499813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&amp; Risk</a:t>
            </a:r>
            <a:endParaRPr lang="en-US" dirty="0"/>
          </a:p>
        </p:txBody>
      </p:sp>
      <p:sp>
        <p:nvSpPr>
          <p:cNvPr id="5" name="TextBox 4"/>
          <p:cNvSpPr txBox="1"/>
          <p:nvPr/>
        </p:nvSpPr>
        <p:spPr>
          <a:xfrm>
            <a:off x="4771630" y="6350443"/>
            <a:ext cx="3915169" cy="400110"/>
          </a:xfrm>
          <a:prstGeom prst="rect">
            <a:avLst/>
          </a:prstGeom>
          <a:noFill/>
        </p:spPr>
        <p:txBody>
          <a:bodyPr wrap="square" rtlCol="0">
            <a:spAutoFit/>
          </a:bodyPr>
          <a:lstStyle/>
          <a:p>
            <a:pPr algn="r"/>
            <a:r>
              <a:rPr lang="en-US" sz="2000" dirty="0" smtClean="0">
                <a:solidFill>
                  <a:schemeClr val="bg1">
                    <a:lumMod val="75000"/>
                  </a:schemeClr>
                </a:solidFill>
              </a:rPr>
              <a:t>NFPA 70E-2015; Article 100</a:t>
            </a:r>
            <a:endParaRPr lang="en-US" sz="2000" dirty="0">
              <a:solidFill>
                <a:schemeClr val="bg1">
                  <a:lumMod val="7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359" y="1593653"/>
            <a:ext cx="3064298" cy="1849920"/>
          </a:xfrm>
          <a:prstGeom prst="rect">
            <a:avLst/>
          </a:prstGeom>
          <a:noFill/>
          <a:ln>
            <a:noFill/>
          </a:ln>
          <a:effectLst>
            <a:outerShdw blurRad="101600" dist="101599" dir="3180003" algn="ctr" rotWithShape="0">
              <a:schemeClr val="tx1">
                <a:lumMod val="50000"/>
                <a:lumOff val="50000"/>
                <a:alpha val="4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p:nvPicPr>
        <p:blipFill>
          <a:blip r:embed="rId4"/>
          <a:stretch>
            <a:fillRect/>
          </a:stretch>
        </p:blipFill>
        <p:spPr>
          <a:xfrm rot="375608">
            <a:off x="6773818" y="2373352"/>
            <a:ext cx="1979841" cy="2562147"/>
          </a:xfrm>
          <a:prstGeom prst="rect">
            <a:avLst/>
          </a:prstGeom>
        </p:spPr>
      </p:pic>
      <p:sp>
        <p:nvSpPr>
          <p:cNvPr id="3" name="TextBox 2"/>
          <p:cNvSpPr txBox="1"/>
          <p:nvPr/>
        </p:nvSpPr>
        <p:spPr>
          <a:xfrm>
            <a:off x="1210831" y="2518613"/>
            <a:ext cx="5990748" cy="2985433"/>
          </a:xfrm>
          <a:prstGeom prst="rect">
            <a:avLst/>
          </a:prstGeom>
          <a:noFill/>
        </p:spPr>
        <p:txBody>
          <a:bodyPr wrap="square" rtlCol="0">
            <a:spAutoFit/>
          </a:bodyPr>
          <a:lstStyle/>
          <a:p>
            <a:r>
              <a:rPr lang="en-US" sz="4400" dirty="0" smtClean="0"/>
              <a:t>Risk:</a:t>
            </a:r>
          </a:p>
          <a:p>
            <a:endParaRPr lang="en-US" sz="3600" dirty="0" smtClean="0"/>
          </a:p>
          <a:p>
            <a:r>
              <a:rPr lang="en-US" sz="3600" dirty="0" smtClean="0"/>
              <a:t>Refers </a:t>
            </a:r>
            <a:r>
              <a:rPr lang="en-US" sz="3600" dirty="0"/>
              <a:t>to a combination of both the </a:t>
            </a:r>
            <a:r>
              <a:rPr lang="en-US" sz="3600" dirty="0">
                <a:solidFill>
                  <a:srgbClr val="FF0000"/>
                </a:solidFill>
              </a:rPr>
              <a:t>likelihood</a:t>
            </a:r>
            <a:r>
              <a:rPr lang="en-US" sz="3600" dirty="0"/>
              <a:t> of injury occurrence and the </a:t>
            </a:r>
            <a:r>
              <a:rPr lang="en-US" sz="3600" dirty="0" smtClean="0">
                <a:solidFill>
                  <a:srgbClr val="FF0000"/>
                </a:solidFill>
              </a:rPr>
              <a:t>severity</a:t>
            </a:r>
            <a:endParaRPr lang="en-US" sz="3600" dirty="0"/>
          </a:p>
        </p:txBody>
      </p:sp>
    </p:spTree>
    <p:extLst>
      <p:ext uri="{BB962C8B-B14F-4D97-AF65-F5344CB8AC3E}">
        <p14:creationId xmlns:p14="http://schemas.microsoft.com/office/powerpoint/2010/main" val="17135171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Hazard v/ Risk</a:t>
            </a:r>
            <a:endParaRPr lang="en-US" dirty="0"/>
          </a:p>
        </p:txBody>
      </p:sp>
      <p:pic>
        <p:nvPicPr>
          <p:cNvPr id="5" name="Picture 3"/>
          <p:cNvPicPr>
            <a:picLocks noChangeArrowheads="1"/>
          </p:cNvPicPr>
          <p:nvPr/>
        </p:nvPicPr>
        <p:blipFill rotWithShape="1">
          <a:blip r:embed="rId3">
            <a:extLst>
              <a:ext uri="{28A0092B-C50C-407E-A947-70E740481C1C}">
                <a14:useLocalDpi xmlns:a14="http://schemas.microsoft.com/office/drawing/2010/main" val="0"/>
              </a:ext>
            </a:extLst>
          </a:blip>
          <a:srcRect l="6575" t="16437" r="2269" b="6368"/>
          <a:stretch/>
        </p:blipFill>
        <p:spPr bwMode="auto">
          <a:xfrm>
            <a:off x="-1" y="1416792"/>
            <a:ext cx="9144001" cy="481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14194783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Hierarchy of Risk Control</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21925">
            <a:off x="4546952" y="2212242"/>
            <a:ext cx="2726820" cy="3507323"/>
          </a:xfrm>
          <a:prstGeom prst="rect">
            <a:avLst/>
          </a:prstGeom>
          <a:noFill/>
          <a:ln>
            <a:noFill/>
          </a:ln>
          <a:effectLst>
            <a:outerShdw blurRad="101600" dist="101599" dir="3180003" algn="ctr" rotWithShape="0">
              <a:schemeClr val="bg2">
                <a:alpha val="4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 name="Picture 3"/>
          <p:cNvPicPr>
            <a:picLocks noChangeArrowheads="1"/>
          </p:cNvPicPr>
          <p:nvPr/>
        </p:nvPicPr>
        <p:blipFill>
          <a:blip r:embed="rId4">
            <a:extLst>
              <a:ext uri="{28A0092B-C50C-407E-A947-70E740481C1C}">
                <a14:useLocalDpi xmlns:a14="http://schemas.microsoft.com/office/drawing/2010/main" val="0"/>
              </a:ext>
            </a:extLst>
          </a:blip>
          <a:srcRect l="580" t="1910" r="552" b="1945"/>
          <a:stretch>
            <a:fillRect/>
          </a:stretch>
        </p:blipFill>
        <p:spPr bwMode="auto">
          <a:xfrm>
            <a:off x="5799160" y="1843865"/>
            <a:ext cx="3115859" cy="3921011"/>
          </a:xfrm>
          <a:prstGeom prst="rect">
            <a:avLst/>
          </a:prstGeom>
          <a:noFill/>
          <a:ln>
            <a:noFill/>
          </a:ln>
          <a:effectLst>
            <a:outerShdw blurRad="63500" dist="76199" dir="3120003"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 name="Rectangle 2"/>
          <p:cNvSpPr txBox="1">
            <a:spLocks noChangeArrowheads="1"/>
          </p:cNvSpPr>
          <p:nvPr/>
        </p:nvSpPr>
        <p:spPr>
          <a:xfrm>
            <a:off x="550514" y="1721730"/>
            <a:ext cx="4711700" cy="5207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5000"/>
              </a:lnSpc>
              <a:buFont typeface="+mj-lt"/>
              <a:buAutoNum type="arabicPeriod"/>
              <a:defRPr/>
            </a:pPr>
            <a:r>
              <a:rPr lang="en-US" sz="2900" dirty="0" smtClean="0">
                <a:solidFill>
                  <a:srgbClr val="FF0000"/>
                </a:solidFill>
              </a:rPr>
              <a:t>Hazard Elimination</a:t>
            </a:r>
          </a:p>
          <a:p>
            <a:pPr>
              <a:lnSpc>
                <a:spcPct val="135000"/>
              </a:lnSpc>
              <a:spcBef>
                <a:spcPts val="800"/>
              </a:spcBef>
              <a:buFont typeface="+mj-lt"/>
              <a:buAutoNum type="arabicPeriod"/>
              <a:defRPr/>
            </a:pPr>
            <a:r>
              <a:rPr lang="en-US" sz="2900" dirty="0" smtClean="0"/>
              <a:t>Substitution</a:t>
            </a:r>
          </a:p>
          <a:p>
            <a:pPr>
              <a:lnSpc>
                <a:spcPct val="135000"/>
              </a:lnSpc>
              <a:spcBef>
                <a:spcPts val="800"/>
              </a:spcBef>
              <a:buFont typeface="+mj-lt"/>
              <a:buAutoNum type="arabicPeriod"/>
              <a:defRPr/>
            </a:pPr>
            <a:r>
              <a:rPr lang="en-US" sz="2900" dirty="0" smtClean="0"/>
              <a:t>Engineering Controls</a:t>
            </a:r>
          </a:p>
          <a:p>
            <a:pPr>
              <a:lnSpc>
                <a:spcPct val="135000"/>
              </a:lnSpc>
              <a:spcBef>
                <a:spcPts val="800"/>
              </a:spcBef>
              <a:buFont typeface="+mj-lt"/>
              <a:buAutoNum type="arabicPeriod"/>
              <a:defRPr/>
            </a:pPr>
            <a:r>
              <a:rPr lang="en-US" sz="2900" dirty="0" smtClean="0"/>
              <a:t>Warnings</a:t>
            </a:r>
          </a:p>
          <a:p>
            <a:pPr>
              <a:lnSpc>
                <a:spcPct val="135000"/>
              </a:lnSpc>
              <a:spcBef>
                <a:spcPts val="800"/>
              </a:spcBef>
              <a:buFont typeface="+mj-lt"/>
              <a:buAutoNum type="arabicPeriod"/>
              <a:defRPr/>
            </a:pPr>
            <a:r>
              <a:rPr lang="en-US" sz="2900" dirty="0" smtClean="0"/>
              <a:t>Administrative Controls</a:t>
            </a:r>
          </a:p>
          <a:p>
            <a:pPr>
              <a:lnSpc>
                <a:spcPct val="135000"/>
              </a:lnSpc>
              <a:spcBef>
                <a:spcPts val="800"/>
              </a:spcBef>
              <a:buFont typeface="+mj-lt"/>
              <a:buAutoNum type="arabicPeriod"/>
              <a:defRPr/>
            </a:pPr>
            <a:r>
              <a:rPr lang="en-US" sz="2900" dirty="0" smtClean="0"/>
              <a:t>PPE</a:t>
            </a:r>
          </a:p>
        </p:txBody>
      </p:sp>
      <p:sp>
        <p:nvSpPr>
          <p:cNvPr id="10" name="TextBox 9"/>
          <p:cNvSpPr txBox="1"/>
          <p:nvPr/>
        </p:nvSpPr>
        <p:spPr>
          <a:xfrm>
            <a:off x="6228301" y="2100764"/>
            <a:ext cx="2093742" cy="707886"/>
          </a:xfrm>
          <a:prstGeom prst="rect">
            <a:avLst/>
          </a:prstGeom>
          <a:noFill/>
        </p:spPr>
        <p:txBody>
          <a:bodyPr wrap="none" rtlCol="0">
            <a:spAutoFit/>
          </a:bodyPr>
          <a:lstStyle/>
          <a:p>
            <a:r>
              <a:rPr lang="en-US" sz="4000" b="1" dirty="0" smtClean="0"/>
              <a:t>ANSI Z10</a:t>
            </a:r>
            <a:endParaRPr lang="en-US" sz="4000" b="1" dirty="0"/>
          </a:p>
        </p:txBody>
      </p:sp>
    </p:spTree>
    <p:extLst>
      <p:ext uri="{BB962C8B-B14F-4D97-AF65-F5344CB8AC3E}">
        <p14:creationId xmlns:p14="http://schemas.microsoft.com/office/powerpoint/2010/main" val="4241201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Closed-Panel Inspection</a:t>
            </a:r>
            <a:endParaRPr lang="en-US" dirty="0"/>
          </a:p>
        </p:txBody>
      </p:sp>
      <p:sp>
        <p:nvSpPr>
          <p:cNvPr id="3" name="TextBox 2"/>
          <p:cNvSpPr txBox="1"/>
          <p:nvPr/>
        </p:nvSpPr>
        <p:spPr>
          <a:xfrm>
            <a:off x="1027153" y="2028656"/>
            <a:ext cx="7212414" cy="646331"/>
          </a:xfrm>
          <a:prstGeom prst="rect">
            <a:avLst/>
          </a:prstGeom>
          <a:noFill/>
        </p:spPr>
        <p:txBody>
          <a:bodyPr wrap="square" rtlCol="0">
            <a:spAutoFit/>
          </a:bodyPr>
          <a:lstStyle/>
          <a:p>
            <a:pPr>
              <a:spcAft>
                <a:spcPts val="5400"/>
              </a:spcAft>
            </a:pPr>
            <a:r>
              <a:rPr lang="en-US" sz="3600" dirty="0" smtClean="0"/>
              <a:t>Eliminated Hazardous Tasks</a:t>
            </a:r>
          </a:p>
        </p:txBody>
      </p:sp>
      <p:pic>
        <p:nvPicPr>
          <p:cNvPr id="8" name="Picture 7" descr="UltSnd Port-Clos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688" y="2247968"/>
            <a:ext cx="1418879" cy="1418879"/>
          </a:xfrm>
          <a:prstGeom prst="rect">
            <a:avLst/>
          </a:prstGeom>
        </p:spPr>
      </p:pic>
      <p:pic>
        <p:nvPicPr>
          <p:cNvPr id="9" name="Picture 8" descr="XIR Inside 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153" y="3041112"/>
            <a:ext cx="3945076" cy="2728371"/>
          </a:xfrm>
          <a:prstGeom prst="rect">
            <a:avLst/>
          </a:prstGeom>
        </p:spPr>
      </p:pic>
      <p:pic>
        <p:nvPicPr>
          <p:cNvPr id="10" name="Picture 9" descr="XV pic1.png"/>
          <p:cNvPicPr>
            <a:picLocks noChangeAspect="1"/>
          </p:cNvPicPr>
          <p:nvPr/>
        </p:nvPicPr>
        <p:blipFill rotWithShape="1">
          <a:blip r:embed="rId5">
            <a:extLst>
              <a:ext uri="{28A0092B-C50C-407E-A947-70E740481C1C}">
                <a14:useLocalDpi xmlns:a14="http://schemas.microsoft.com/office/drawing/2010/main" val="0"/>
              </a:ext>
            </a:extLst>
          </a:blip>
          <a:srcRect t="9801" b="33526"/>
          <a:stretch/>
        </p:blipFill>
        <p:spPr>
          <a:xfrm>
            <a:off x="5523809" y="4027012"/>
            <a:ext cx="2720795" cy="1541932"/>
          </a:xfrm>
          <a:prstGeom prst="rect">
            <a:avLst/>
          </a:prstGeom>
        </p:spPr>
      </p:pic>
    </p:spTree>
    <p:extLst>
      <p:ext uri="{BB962C8B-B14F-4D97-AF65-F5344CB8AC3E}">
        <p14:creationId xmlns:p14="http://schemas.microsoft.com/office/powerpoint/2010/main" val="7835004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Box 2"/>
          <p:cNvSpPr txBox="1"/>
          <p:nvPr/>
        </p:nvSpPr>
        <p:spPr>
          <a:xfrm>
            <a:off x="833400" y="2028656"/>
            <a:ext cx="7659647" cy="3139321"/>
          </a:xfrm>
          <a:prstGeom prst="rect">
            <a:avLst/>
          </a:prstGeom>
          <a:noFill/>
        </p:spPr>
        <p:txBody>
          <a:bodyPr wrap="square" rtlCol="0">
            <a:spAutoFit/>
          </a:bodyPr>
          <a:lstStyle/>
          <a:p>
            <a:pPr>
              <a:spcAft>
                <a:spcPts val="5400"/>
              </a:spcAft>
            </a:pPr>
            <a:r>
              <a:rPr lang="en-US" sz="3600" dirty="0" smtClean="0"/>
              <a:t>Electrical Hazards &amp; Risks are Unique</a:t>
            </a:r>
          </a:p>
          <a:p>
            <a:pPr>
              <a:spcAft>
                <a:spcPts val="5400"/>
              </a:spcAft>
            </a:pPr>
            <a:r>
              <a:rPr lang="en-US" sz="3600" dirty="0" smtClean="0"/>
              <a:t>Use Higher Order Risk Controls</a:t>
            </a:r>
          </a:p>
          <a:p>
            <a:pPr>
              <a:spcAft>
                <a:spcPts val="5400"/>
              </a:spcAft>
            </a:pPr>
            <a:r>
              <a:rPr lang="en-US" sz="3600" dirty="0" smtClean="0"/>
              <a:t>Design Work </a:t>
            </a:r>
            <a:r>
              <a:rPr lang="en-US" sz="3600" dirty="0"/>
              <a:t>Inherently </a:t>
            </a:r>
            <a:r>
              <a:rPr lang="en-US" sz="3600" dirty="0" smtClean="0"/>
              <a:t>Safer </a:t>
            </a:r>
            <a:r>
              <a:rPr lang="en-US" sz="3600" dirty="0" smtClean="0"/>
              <a:t>Processes</a:t>
            </a:r>
            <a:endParaRPr lang="en-US" sz="3600" dirty="0" smtClean="0"/>
          </a:p>
        </p:txBody>
      </p:sp>
    </p:spTree>
    <p:extLst>
      <p:ext uri="{BB962C8B-B14F-4D97-AF65-F5344CB8AC3E}">
        <p14:creationId xmlns:p14="http://schemas.microsoft.com/office/powerpoint/2010/main" val="27478331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624282"/>
            <a:ext cx="7772400" cy="1470025"/>
          </a:xfrm>
        </p:spPr>
        <p:txBody>
          <a:bodyPr>
            <a:normAutofit/>
          </a:bodyPr>
          <a:lstStyle/>
          <a:p>
            <a:r>
              <a:rPr lang="en-US" sz="8000" dirty="0" smtClean="0"/>
              <a:t>Thank You!</a:t>
            </a:r>
            <a:endParaRPr lang="en-US" sz="8000" dirty="0"/>
          </a:p>
        </p:txBody>
      </p:sp>
    </p:spTree>
    <p:extLst>
      <p:ext uri="{BB962C8B-B14F-4D97-AF65-F5344CB8AC3E}">
        <p14:creationId xmlns:p14="http://schemas.microsoft.com/office/powerpoint/2010/main" val="35631288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Preview</a:t>
            </a:r>
            <a:endParaRPr lang="en-US" dirty="0"/>
          </a:p>
        </p:txBody>
      </p:sp>
      <p:sp>
        <p:nvSpPr>
          <p:cNvPr id="4" name="TextBox 3"/>
          <p:cNvSpPr txBox="1"/>
          <p:nvPr/>
        </p:nvSpPr>
        <p:spPr>
          <a:xfrm>
            <a:off x="1147962" y="2125186"/>
            <a:ext cx="6790068" cy="2862322"/>
          </a:xfrm>
          <a:prstGeom prst="rect">
            <a:avLst/>
          </a:prstGeom>
          <a:noFill/>
        </p:spPr>
        <p:txBody>
          <a:bodyPr wrap="square" rtlCol="0">
            <a:spAutoFit/>
          </a:bodyPr>
          <a:lstStyle/>
          <a:p>
            <a:r>
              <a:rPr lang="en-US" sz="3600" dirty="0" smtClean="0"/>
              <a:t>Electrical Safety by the Numbers</a:t>
            </a:r>
          </a:p>
          <a:p>
            <a:endParaRPr lang="en-US" sz="3600" dirty="0"/>
          </a:p>
          <a:p>
            <a:r>
              <a:rPr lang="en-US" sz="3600" dirty="0" smtClean="0"/>
              <a:t>Understanding Hazard v/ Risk</a:t>
            </a:r>
          </a:p>
          <a:p>
            <a:endParaRPr lang="en-US" sz="3600" dirty="0"/>
          </a:p>
          <a:p>
            <a:r>
              <a:rPr lang="en-US" sz="3600" dirty="0" smtClean="0"/>
              <a:t>Risk Management Strategies</a:t>
            </a:r>
          </a:p>
        </p:txBody>
      </p:sp>
    </p:spTree>
    <p:extLst>
      <p:ext uri="{BB962C8B-B14F-4D97-AF65-F5344CB8AC3E}">
        <p14:creationId xmlns:p14="http://schemas.microsoft.com/office/powerpoint/2010/main" val="24971658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Rounded Rectangle 5"/>
          <p:cNvSpPr/>
          <p:nvPr/>
        </p:nvSpPr>
        <p:spPr>
          <a:xfrm>
            <a:off x="457200" y="1646155"/>
            <a:ext cx="8229600" cy="4374070"/>
          </a:xfrm>
          <a:prstGeom prst="roundRect">
            <a:avLst>
              <a:gd name="adj" fmla="val 10752"/>
            </a:avLst>
          </a:prstGeom>
          <a:gradFill>
            <a:gsLst>
              <a:gs pos="15000">
                <a:srgbClr val="98EA36"/>
              </a:gs>
              <a:gs pos="16000">
                <a:schemeClr val="bg1"/>
              </a:gs>
              <a:gs pos="66000">
                <a:srgbClr val="98EA36"/>
              </a:gs>
              <a:gs pos="65000">
                <a:schemeClr val="bg1"/>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2540328" y="1787257"/>
            <a:ext cx="4100451" cy="1329595"/>
          </a:xfrm>
          <a:prstGeom prst="rect">
            <a:avLst/>
          </a:prstGeom>
          <a:noFill/>
        </p:spPr>
        <p:txBody>
          <a:bodyPr wrap="none" rtlCol="0">
            <a:spAutoFit/>
          </a:bodyPr>
          <a:lstStyle/>
          <a:p>
            <a:pPr algn="ctr">
              <a:lnSpc>
                <a:spcPct val="70000"/>
              </a:lnSpc>
            </a:pPr>
            <a:r>
              <a:rPr lang="en-US" sz="7200" dirty="0" smtClean="0">
                <a:solidFill>
                  <a:schemeClr val="bg1"/>
                </a:solidFill>
                <a:latin typeface="Arial Black"/>
                <a:cs typeface="Arial Black"/>
              </a:rPr>
              <a:t>H</a:t>
            </a:r>
            <a:r>
              <a:rPr lang="en-US" sz="2800" dirty="0" smtClean="0">
                <a:solidFill>
                  <a:schemeClr val="bg1"/>
                </a:solidFill>
                <a:latin typeface="Arial Black"/>
                <a:cs typeface="Arial Black"/>
              </a:rPr>
              <a:t> </a:t>
            </a:r>
            <a:r>
              <a:rPr lang="en-US" sz="7200" dirty="0" smtClean="0">
                <a:solidFill>
                  <a:schemeClr val="bg1"/>
                </a:solidFill>
                <a:latin typeface="Arial Black"/>
                <a:cs typeface="Arial Black"/>
              </a:rPr>
              <a:t>E</a:t>
            </a:r>
            <a:r>
              <a:rPr lang="en-US" sz="2800" dirty="0" smtClean="0">
                <a:solidFill>
                  <a:schemeClr val="bg1"/>
                </a:solidFill>
                <a:latin typeface="Arial Black"/>
                <a:cs typeface="Arial Black"/>
              </a:rPr>
              <a:t> </a:t>
            </a:r>
            <a:r>
              <a:rPr lang="en-US" sz="7200" dirty="0" smtClean="0">
                <a:solidFill>
                  <a:schemeClr val="bg1"/>
                </a:solidFill>
                <a:latin typeface="Arial Black"/>
                <a:cs typeface="Arial Black"/>
              </a:rPr>
              <a:t>L</a:t>
            </a:r>
            <a:r>
              <a:rPr lang="en-US" sz="2800" dirty="0" smtClean="0">
                <a:solidFill>
                  <a:schemeClr val="bg1"/>
                </a:solidFill>
                <a:latin typeface="Arial Black"/>
                <a:cs typeface="Arial Black"/>
              </a:rPr>
              <a:t> </a:t>
            </a:r>
            <a:r>
              <a:rPr lang="en-US" sz="7200" dirty="0" smtClean="0">
                <a:solidFill>
                  <a:schemeClr val="bg1"/>
                </a:solidFill>
                <a:latin typeface="Arial Black"/>
                <a:cs typeface="Arial Black"/>
              </a:rPr>
              <a:t>L</a:t>
            </a:r>
            <a:r>
              <a:rPr lang="en-US" sz="2800" dirty="0" smtClean="0">
                <a:solidFill>
                  <a:schemeClr val="bg1"/>
                </a:solidFill>
                <a:latin typeface="Arial Black"/>
                <a:cs typeface="Arial Black"/>
              </a:rPr>
              <a:t> </a:t>
            </a:r>
            <a:r>
              <a:rPr lang="en-US" sz="7200" dirty="0" smtClean="0">
                <a:solidFill>
                  <a:schemeClr val="bg1"/>
                </a:solidFill>
                <a:latin typeface="Arial Black"/>
                <a:cs typeface="Arial Black"/>
              </a:rPr>
              <a:t>O</a:t>
            </a:r>
          </a:p>
          <a:p>
            <a:pPr algn="ctr">
              <a:lnSpc>
                <a:spcPct val="70000"/>
              </a:lnSpc>
            </a:pPr>
            <a:r>
              <a:rPr lang="en-US" sz="3600" dirty="0" smtClean="0">
                <a:solidFill>
                  <a:schemeClr val="bg1"/>
                </a:solidFill>
                <a:latin typeface="Arial Black"/>
                <a:cs typeface="Arial Black"/>
              </a:rPr>
              <a:t>My Name Is</a:t>
            </a:r>
            <a:endParaRPr lang="en-US" sz="3600" dirty="0">
              <a:solidFill>
                <a:schemeClr val="bg1"/>
              </a:solidFill>
              <a:latin typeface="Arial Black"/>
              <a:cs typeface="Arial Black"/>
            </a:endParaRPr>
          </a:p>
        </p:txBody>
      </p:sp>
      <p:sp>
        <p:nvSpPr>
          <p:cNvPr id="4" name="TextBox 3"/>
          <p:cNvSpPr txBox="1"/>
          <p:nvPr/>
        </p:nvSpPr>
        <p:spPr>
          <a:xfrm>
            <a:off x="2446240" y="3191699"/>
            <a:ext cx="4275623" cy="1862048"/>
          </a:xfrm>
          <a:prstGeom prst="rect">
            <a:avLst/>
          </a:prstGeom>
          <a:noFill/>
        </p:spPr>
        <p:txBody>
          <a:bodyPr wrap="square" rtlCol="0">
            <a:spAutoFit/>
          </a:bodyPr>
          <a:lstStyle/>
          <a:p>
            <a:r>
              <a:rPr lang="en-US" sz="11500" dirty="0" smtClean="0">
                <a:latin typeface="Handwriting - Dakota"/>
                <a:cs typeface="Handwriting - Dakota"/>
              </a:rPr>
              <a:t>TIM</a:t>
            </a:r>
            <a:endParaRPr lang="en-US" sz="11500" dirty="0">
              <a:latin typeface="Handwriting - Dakota"/>
              <a:cs typeface="Handwriting - Dakota"/>
            </a:endParaRPr>
          </a:p>
        </p:txBody>
      </p:sp>
    </p:spTree>
    <p:extLst>
      <p:ext uri="{BB962C8B-B14F-4D97-AF65-F5344CB8AC3E}">
        <p14:creationId xmlns:p14="http://schemas.microsoft.com/office/powerpoint/2010/main" val="40174953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8000" y="2130425"/>
            <a:ext cx="6680200" cy="1470025"/>
          </a:xfrm>
        </p:spPr>
        <p:txBody>
          <a:bodyPr/>
          <a:lstStyle/>
          <a:p>
            <a:pPr algn="l"/>
            <a:r>
              <a:rPr lang="en-US" dirty="0" smtClean="0"/>
              <a:t>Electrical Safety Statistics</a:t>
            </a:r>
            <a:endParaRPr lang="en-US" dirty="0"/>
          </a:p>
        </p:txBody>
      </p:sp>
    </p:spTree>
    <p:extLst>
      <p:ext uri="{BB962C8B-B14F-4D97-AF65-F5344CB8AC3E}">
        <p14:creationId xmlns:p14="http://schemas.microsoft.com/office/powerpoint/2010/main" val="36097630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Electrical Hazards are Unique</a:t>
            </a:r>
            <a:endParaRPr lang="en-US" dirty="0"/>
          </a:p>
        </p:txBody>
      </p:sp>
      <p:pic>
        <p:nvPicPr>
          <p:cNvPr id="2" name="Picture 1" descr="Shock Ha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474" y="1687866"/>
            <a:ext cx="4648884" cy="4122384"/>
          </a:xfrm>
          <a:prstGeom prst="rect">
            <a:avLst/>
          </a:prstGeom>
        </p:spPr>
      </p:pic>
    </p:spTree>
    <p:extLst>
      <p:ext uri="{BB962C8B-B14F-4D97-AF65-F5344CB8AC3E}">
        <p14:creationId xmlns:p14="http://schemas.microsoft.com/office/powerpoint/2010/main" val="1634606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Electrical Hazards are Unique</a:t>
            </a:r>
          </a:p>
        </p:txBody>
      </p:sp>
      <p:graphicFrame>
        <p:nvGraphicFramePr>
          <p:cNvPr id="2" name="Chart 1"/>
          <p:cNvGraphicFramePr/>
          <p:nvPr>
            <p:extLst>
              <p:ext uri="{D42A27DB-BD31-4B8C-83A1-F6EECF244321}">
                <p14:modId xmlns:p14="http://schemas.microsoft.com/office/powerpoint/2010/main" val="834337442"/>
              </p:ext>
            </p:extLst>
          </p:nvPr>
        </p:nvGraphicFramePr>
        <p:xfrm>
          <a:off x="-1784787" y="1845819"/>
          <a:ext cx="9822218" cy="490473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771631" y="6350443"/>
            <a:ext cx="4357733" cy="400110"/>
          </a:xfrm>
          <a:prstGeom prst="rect">
            <a:avLst/>
          </a:prstGeom>
          <a:noFill/>
        </p:spPr>
        <p:txBody>
          <a:bodyPr wrap="none" rtlCol="0">
            <a:spAutoFit/>
          </a:bodyPr>
          <a:lstStyle/>
          <a:p>
            <a:r>
              <a:rPr lang="en-US" sz="2000" dirty="0" smtClean="0">
                <a:solidFill>
                  <a:schemeClr val="bg1">
                    <a:lumMod val="75000"/>
                  </a:schemeClr>
                </a:solidFill>
              </a:rPr>
              <a:t>U.S. BLS Economic News Release, 2010</a:t>
            </a:r>
            <a:endParaRPr lang="en-US" sz="2000" dirty="0">
              <a:solidFill>
                <a:schemeClr val="bg1">
                  <a:lumMod val="75000"/>
                </a:schemeClr>
              </a:solidFill>
            </a:endParaRPr>
          </a:p>
        </p:txBody>
      </p:sp>
      <p:sp>
        <p:nvSpPr>
          <p:cNvPr id="6" name="TextBox 5"/>
          <p:cNvSpPr txBox="1"/>
          <p:nvPr/>
        </p:nvSpPr>
        <p:spPr>
          <a:xfrm>
            <a:off x="2900298" y="1704885"/>
            <a:ext cx="5774652" cy="3210110"/>
          </a:xfrm>
          <a:prstGeom prst="rect">
            <a:avLst/>
          </a:prstGeom>
          <a:noFill/>
        </p:spPr>
        <p:txBody>
          <a:bodyPr wrap="square" rtlCol="0">
            <a:spAutoFit/>
          </a:bodyPr>
          <a:lstStyle/>
          <a:p>
            <a:pPr algn="r">
              <a:lnSpc>
                <a:spcPct val="120000"/>
              </a:lnSpc>
            </a:pPr>
            <a:r>
              <a:rPr lang="en-US" sz="3200" b="1" dirty="0" smtClean="0"/>
              <a:t>Non-Fatal Occupational Injuries</a:t>
            </a:r>
          </a:p>
          <a:p>
            <a:pPr algn="r">
              <a:lnSpc>
                <a:spcPct val="120000"/>
              </a:lnSpc>
            </a:pPr>
            <a:r>
              <a:rPr lang="en-US" sz="8800" b="1" dirty="0" smtClean="0">
                <a:solidFill>
                  <a:srgbClr val="FF0000"/>
                </a:solidFill>
              </a:rPr>
              <a:t>0.16%</a:t>
            </a:r>
          </a:p>
          <a:p>
            <a:pPr algn="r">
              <a:lnSpc>
                <a:spcPct val="70000"/>
              </a:lnSpc>
            </a:pPr>
            <a:r>
              <a:rPr lang="en-US" sz="5800" b="1" dirty="0" smtClean="0">
                <a:solidFill>
                  <a:srgbClr val="FF0000"/>
                </a:solidFill>
              </a:rPr>
              <a:t>Electrical</a:t>
            </a:r>
          </a:p>
          <a:p>
            <a:pPr algn="r"/>
            <a:endParaRPr lang="en-US" dirty="0"/>
          </a:p>
        </p:txBody>
      </p:sp>
      <p:sp>
        <p:nvSpPr>
          <p:cNvPr id="4" name="Right Arrow 3"/>
          <p:cNvSpPr/>
          <p:nvPr/>
        </p:nvSpPr>
        <p:spPr>
          <a:xfrm rot="874747">
            <a:off x="1350402" y="1718979"/>
            <a:ext cx="1176077" cy="395728"/>
          </a:xfrm>
          <a:prstGeom prst="rightArrow">
            <a:avLst/>
          </a:prstGeom>
          <a:solidFill>
            <a:srgbClr val="F80017"/>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129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Electrical Hazards are Unique</a:t>
            </a:r>
          </a:p>
        </p:txBody>
      </p:sp>
      <p:sp>
        <p:nvSpPr>
          <p:cNvPr id="5" name="TextBox 4"/>
          <p:cNvSpPr txBox="1"/>
          <p:nvPr/>
        </p:nvSpPr>
        <p:spPr>
          <a:xfrm>
            <a:off x="4771631" y="6350443"/>
            <a:ext cx="4357733" cy="400110"/>
          </a:xfrm>
          <a:prstGeom prst="rect">
            <a:avLst/>
          </a:prstGeom>
          <a:noFill/>
        </p:spPr>
        <p:txBody>
          <a:bodyPr wrap="none" rtlCol="0">
            <a:spAutoFit/>
          </a:bodyPr>
          <a:lstStyle/>
          <a:p>
            <a:r>
              <a:rPr lang="en-US" sz="2000" dirty="0" smtClean="0">
                <a:solidFill>
                  <a:schemeClr val="bg1">
                    <a:lumMod val="75000"/>
                  </a:schemeClr>
                </a:solidFill>
              </a:rPr>
              <a:t>U.S. BLS Economic News Release, 2010</a:t>
            </a:r>
            <a:endParaRPr lang="en-US" sz="2000" dirty="0">
              <a:solidFill>
                <a:schemeClr val="bg1">
                  <a:lumMod val="75000"/>
                </a:schemeClr>
              </a:solidFill>
            </a:endParaRPr>
          </a:p>
        </p:txBody>
      </p:sp>
      <p:sp>
        <p:nvSpPr>
          <p:cNvPr id="6" name="TextBox 5"/>
          <p:cNvSpPr txBox="1"/>
          <p:nvPr/>
        </p:nvSpPr>
        <p:spPr>
          <a:xfrm>
            <a:off x="5406604" y="1746879"/>
            <a:ext cx="3835106" cy="1257780"/>
          </a:xfrm>
          <a:prstGeom prst="rect">
            <a:avLst/>
          </a:prstGeom>
          <a:noFill/>
        </p:spPr>
        <p:txBody>
          <a:bodyPr wrap="square" rtlCol="0">
            <a:spAutoFit/>
          </a:bodyPr>
          <a:lstStyle/>
          <a:p>
            <a:pPr marL="514350" indent="-514350">
              <a:lnSpc>
                <a:spcPct val="120000"/>
              </a:lnSpc>
              <a:buFont typeface="+mj-lt"/>
              <a:buAutoNum type="arabicPeriod"/>
            </a:pPr>
            <a:r>
              <a:rPr lang="en-US" sz="3200" dirty="0" smtClean="0">
                <a:solidFill>
                  <a:schemeClr val="bg1">
                    <a:lumMod val="75000"/>
                  </a:schemeClr>
                </a:solidFill>
              </a:rPr>
              <a:t>Burns</a:t>
            </a:r>
          </a:p>
          <a:p>
            <a:pPr marL="514350" indent="-514350">
              <a:lnSpc>
                <a:spcPct val="120000"/>
              </a:lnSpc>
              <a:buFont typeface="+mj-lt"/>
              <a:buAutoNum type="arabicPeriod"/>
            </a:pPr>
            <a:r>
              <a:rPr lang="en-US" sz="3200" dirty="0" smtClean="0">
                <a:solidFill>
                  <a:srgbClr val="FF0000"/>
                </a:solidFill>
              </a:rPr>
              <a:t>Shock</a:t>
            </a:r>
          </a:p>
        </p:txBody>
      </p:sp>
      <p:sp>
        <p:nvSpPr>
          <p:cNvPr id="4" name="Rectangle 3"/>
          <p:cNvSpPr/>
          <p:nvPr/>
        </p:nvSpPr>
        <p:spPr>
          <a:xfrm>
            <a:off x="-63921" y="557880"/>
            <a:ext cx="5796223" cy="6247864"/>
          </a:xfrm>
          <a:prstGeom prst="rect">
            <a:avLst/>
          </a:prstGeom>
          <a:noFill/>
        </p:spPr>
        <p:txBody>
          <a:bodyPr wrap="square" lIns="91440" tIns="45720" rIns="91440" bIns="45720">
            <a:spAutoFit/>
          </a:bodyPr>
          <a:lstStyle/>
          <a:p>
            <a:pPr algn="ctr"/>
            <a:r>
              <a:rPr lang="en-US" sz="34400" b="1" cap="none" spc="0" baseline="30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r>
              <a:rPr lang="en-US" sz="40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2</a:t>
            </a:r>
            <a:endParaRPr lang="en-US" sz="40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33702442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Electrical Hazards are Unique</a:t>
            </a:r>
          </a:p>
        </p:txBody>
      </p:sp>
      <p:sp>
        <p:nvSpPr>
          <p:cNvPr id="5" name="TextBox 4"/>
          <p:cNvSpPr txBox="1"/>
          <p:nvPr/>
        </p:nvSpPr>
        <p:spPr>
          <a:xfrm>
            <a:off x="4771631" y="6350443"/>
            <a:ext cx="4357733" cy="400110"/>
          </a:xfrm>
          <a:prstGeom prst="rect">
            <a:avLst/>
          </a:prstGeom>
          <a:noFill/>
        </p:spPr>
        <p:txBody>
          <a:bodyPr wrap="none" rtlCol="0">
            <a:spAutoFit/>
          </a:bodyPr>
          <a:lstStyle/>
          <a:p>
            <a:r>
              <a:rPr lang="en-US" sz="2000" dirty="0" smtClean="0">
                <a:solidFill>
                  <a:schemeClr val="bg1">
                    <a:lumMod val="75000"/>
                  </a:schemeClr>
                </a:solidFill>
              </a:rPr>
              <a:t>U.S. BLS Economic News Release, 2010</a:t>
            </a:r>
            <a:endParaRPr lang="en-US" sz="2000" dirty="0">
              <a:solidFill>
                <a:schemeClr val="bg1">
                  <a:lumMod val="75000"/>
                </a:schemeClr>
              </a:solidFill>
            </a:endParaRPr>
          </a:p>
        </p:txBody>
      </p:sp>
      <p:sp>
        <p:nvSpPr>
          <p:cNvPr id="6" name="TextBox 5"/>
          <p:cNvSpPr txBox="1"/>
          <p:nvPr/>
        </p:nvSpPr>
        <p:spPr>
          <a:xfrm>
            <a:off x="5406604" y="1746879"/>
            <a:ext cx="3835106" cy="4444294"/>
          </a:xfrm>
          <a:prstGeom prst="rect">
            <a:avLst/>
          </a:prstGeom>
          <a:noFill/>
        </p:spPr>
        <p:txBody>
          <a:bodyPr wrap="square" rtlCol="0">
            <a:spAutoFit/>
          </a:bodyPr>
          <a:lstStyle/>
          <a:p>
            <a:pPr marL="514350" indent="-514350">
              <a:lnSpc>
                <a:spcPct val="120000"/>
              </a:lnSpc>
              <a:buFont typeface="+mj-lt"/>
              <a:buAutoNum type="arabicPeriod"/>
            </a:pPr>
            <a:r>
              <a:rPr lang="en-US" sz="3200" dirty="0" smtClean="0">
                <a:solidFill>
                  <a:schemeClr val="bg1">
                    <a:lumMod val="75000"/>
                  </a:schemeClr>
                </a:solidFill>
              </a:rPr>
              <a:t>Transportation</a:t>
            </a:r>
          </a:p>
          <a:p>
            <a:pPr marL="514350" indent="-514350">
              <a:lnSpc>
                <a:spcPct val="120000"/>
              </a:lnSpc>
              <a:buFont typeface="+mj-lt"/>
              <a:buAutoNum type="arabicPeriod"/>
            </a:pPr>
            <a:r>
              <a:rPr lang="en-US" sz="3200" dirty="0" smtClean="0">
                <a:solidFill>
                  <a:schemeClr val="bg1">
                    <a:lumMod val="75000"/>
                  </a:schemeClr>
                </a:solidFill>
              </a:rPr>
              <a:t>Violence</a:t>
            </a:r>
          </a:p>
          <a:p>
            <a:pPr marL="514350" indent="-514350">
              <a:lnSpc>
                <a:spcPct val="120000"/>
              </a:lnSpc>
              <a:buFont typeface="+mj-lt"/>
              <a:buAutoNum type="arabicPeriod"/>
            </a:pPr>
            <a:r>
              <a:rPr lang="en-US" sz="3200" dirty="0" smtClean="0">
                <a:solidFill>
                  <a:schemeClr val="bg1">
                    <a:lumMod val="75000"/>
                  </a:schemeClr>
                </a:solidFill>
              </a:rPr>
              <a:t>Falls</a:t>
            </a:r>
          </a:p>
          <a:p>
            <a:pPr marL="514350" indent="-514350">
              <a:lnSpc>
                <a:spcPct val="120000"/>
              </a:lnSpc>
              <a:buFont typeface="+mj-lt"/>
              <a:buAutoNum type="arabicPeriod"/>
            </a:pPr>
            <a:r>
              <a:rPr lang="en-US" sz="3200" dirty="0" smtClean="0">
                <a:solidFill>
                  <a:schemeClr val="bg1">
                    <a:lumMod val="75000"/>
                  </a:schemeClr>
                </a:solidFill>
              </a:rPr>
              <a:t>Struck by…</a:t>
            </a:r>
          </a:p>
          <a:p>
            <a:pPr marL="514350" indent="-514350">
              <a:lnSpc>
                <a:spcPct val="120000"/>
              </a:lnSpc>
              <a:buFont typeface="+mj-lt"/>
              <a:buAutoNum type="arabicPeriod"/>
            </a:pPr>
            <a:r>
              <a:rPr lang="en-US" sz="3200" dirty="0" smtClean="0">
                <a:solidFill>
                  <a:schemeClr val="bg1">
                    <a:lumMod val="75000"/>
                  </a:schemeClr>
                </a:solidFill>
              </a:rPr>
              <a:t>Crushed</a:t>
            </a:r>
          </a:p>
          <a:p>
            <a:pPr marL="514350" indent="-514350">
              <a:lnSpc>
                <a:spcPct val="120000"/>
              </a:lnSpc>
              <a:buFont typeface="+mj-lt"/>
              <a:buAutoNum type="arabicPeriod"/>
            </a:pPr>
            <a:r>
              <a:rPr lang="en-US" sz="3200" dirty="0" smtClean="0">
                <a:solidFill>
                  <a:schemeClr val="bg1">
                    <a:lumMod val="75000"/>
                  </a:schemeClr>
                </a:solidFill>
              </a:rPr>
              <a:t>Exposure</a:t>
            </a:r>
          </a:p>
          <a:p>
            <a:pPr marL="514350" indent="-514350">
              <a:lnSpc>
                <a:spcPct val="120000"/>
              </a:lnSpc>
              <a:buFont typeface="+mj-lt"/>
              <a:buAutoNum type="arabicPeriod"/>
            </a:pPr>
            <a:r>
              <a:rPr lang="en-US" sz="3200" dirty="0" smtClean="0">
                <a:solidFill>
                  <a:srgbClr val="FF0000"/>
                </a:solidFill>
              </a:rPr>
              <a:t>Electrical</a:t>
            </a:r>
            <a:endParaRPr lang="en-US" sz="3200" dirty="0">
              <a:solidFill>
                <a:srgbClr val="FF0000"/>
              </a:solidFill>
            </a:endParaRPr>
          </a:p>
          <a:p>
            <a:pPr marL="342900" indent="-342900">
              <a:buFont typeface="+mj-lt"/>
              <a:buAutoNum type="arabicPeriod"/>
            </a:pPr>
            <a:endParaRPr lang="en-US" sz="1400" dirty="0"/>
          </a:p>
        </p:txBody>
      </p:sp>
      <p:sp>
        <p:nvSpPr>
          <p:cNvPr id="4" name="Rectangle 3"/>
          <p:cNvSpPr/>
          <p:nvPr/>
        </p:nvSpPr>
        <p:spPr>
          <a:xfrm>
            <a:off x="-63921" y="557880"/>
            <a:ext cx="5796223" cy="6447919"/>
          </a:xfrm>
          <a:prstGeom prst="rect">
            <a:avLst/>
          </a:prstGeom>
          <a:noFill/>
        </p:spPr>
        <p:txBody>
          <a:bodyPr wrap="square" lIns="91440" tIns="45720" rIns="91440" bIns="45720">
            <a:spAutoFit/>
          </a:bodyPr>
          <a:lstStyle/>
          <a:p>
            <a:pPr algn="ctr"/>
            <a:r>
              <a:rPr lang="en-US" sz="34400" b="1" cap="none" spc="0" baseline="30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r>
              <a:rPr lang="en-US" sz="40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7</a:t>
            </a:r>
            <a:endParaRPr lang="en-US" sz="40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29446452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Electrical Hazards are Unique</a:t>
            </a:r>
            <a:endParaRPr lang="en-US" dirty="0"/>
          </a:p>
        </p:txBody>
      </p:sp>
      <p:pic>
        <p:nvPicPr>
          <p:cNvPr id="5" name="Picture 4"/>
          <p:cNvPicPr>
            <a:picLocks noChangeAspect="1"/>
          </p:cNvPicPr>
          <p:nvPr/>
        </p:nvPicPr>
        <p:blipFill>
          <a:blip r:embed="rId3"/>
          <a:stretch>
            <a:fillRect/>
          </a:stretch>
        </p:blipFill>
        <p:spPr>
          <a:xfrm>
            <a:off x="457200" y="1795596"/>
            <a:ext cx="4760351" cy="3963721"/>
          </a:xfrm>
          <a:prstGeom prst="rect">
            <a:avLst/>
          </a:prstGeom>
        </p:spPr>
      </p:pic>
      <p:sp>
        <p:nvSpPr>
          <p:cNvPr id="6" name="TextBox 5"/>
          <p:cNvSpPr txBox="1"/>
          <p:nvPr/>
        </p:nvSpPr>
        <p:spPr>
          <a:xfrm>
            <a:off x="4755206" y="1964753"/>
            <a:ext cx="3354700" cy="1446550"/>
          </a:xfrm>
          <a:prstGeom prst="rect">
            <a:avLst/>
          </a:prstGeom>
          <a:noFill/>
        </p:spPr>
        <p:txBody>
          <a:bodyPr wrap="square" rtlCol="0">
            <a:spAutoFit/>
          </a:bodyPr>
          <a:lstStyle/>
          <a:p>
            <a:pPr algn="r"/>
            <a:r>
              <a:rPr lang="en-US" sz="8800" b="1" dirty="0" smtClean="0"/>
              <a:t>300 : 1</a:t>
            </a:r>
            <a:endParaRPr lang="en-US" sz="8800" b="1" dirty="0"/>
          </a:p>
        </p:txBody>
      </p:sp>
    </p:spTree>
    <p:extLst>
      <p:ext uri="{BB962C8B-B14F-4D97-AF65-F5344CB8AC3E}">
        <p14:creationId xmlns:p14="http://schemas.microsoft.com/office/powerpoint/2010/main" val="28864051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8417</TotalTime>
  <Words>2639</Words>
  <Application>Microsoft Macintosh PowerPoint</Application>
  <PresentationFormat>On-screen Show (4:3)</PresentationFormat>
  <Paragraphs>223</Paragraphs>
  <Slides>19</Slides>
  <Notes>15</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Theme</vt:lpstr>
      <vt:lpstr>Understanding Electrical Safety: Hazard, Risk &amp; Mitigation Strategies</vt:lpstr>
      <vt:lpstr>Preview</vt:lpstr>
      <vt:lpstr>PowerPoint Presentation</vt:lpstr>
      <vt:lpstr>Electrical Safety Statistics</vt:lpstr>
      <vt:lpstr>Electrical Hazards are Unique</vt:lpstr>
      <vt:lpstr>Electrical Hazards are Unique</vt:lpstr>
      <vt:lpstr>Electrical Hazards are Unique</vt:lpstr>
      <vt:lpstr>Electrical Hazards are Unique</vt:lpstr>
      <vt:lpstr>Electrical Hazards are Unique</vt:lpstr>
      <vt:lpstr>Electrical Hazards are Unique</vt:lpstr>
      <vt:lpstr>Electrical Hazards are Unique</vt:lpstr>
      <vt:lpstr>Hazard v/ Risk</vt:lpstr>
      <vt:lpstr>Hazard &amp; Risk</vt:lpstr>
      <vt:lpstr>Hazard &amp; Risk</vt:lpstr>
      <vt:lpstr>Hazard v/ Risk</vt:lpstr>
      <vt:lpstr>Hierarchy of Risk Control</vt:lpstr>
      <vt:lpstr>Closed-Panel Inspection</vt:lpstr>
      <vt:lpstr>Summary</vt:lpstr>
      <vt:lpstr>Thank You!</vt:lpstr>
    </vt:vector>
  </TitlesOfParts>
  <Company>Exiscan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 Windows</dc:title>
  <dc:creator>Tim Rohrer</dc:creator>
  <cp:lastModifiedBy>Tim Rohrer</cp:lastModifiedBy>
  <cp:revision>53</cp:revision>
  <dcterms:created xsi:type="dcterms:W3CDTF">2014-08-14T18:22:08Z</dcterms:created>
  <dcterms:modified xsi:type="dcterms:W3CDTF">2015-03-18T02:54:58Z</dcterms:modified>
</cp:coreProperties>
</file>